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7"/>
  </p:notesMasterIdLst>
  <p:handoutMasterIdLst>
    <p:handoutMasterId r:id="rId28"/>
  </p:handoutMasterIdLst>
  <p:sldIdLst>
    <p:sldId id="1779" r:id="rId7"/>
    <p:sldId id="739" r:id="rId8"/>
    <p:sldId id="2028" r:id="rId9"/>
    <p:sldId id="2033" r:id="rId10"/>
    <p:sldId id="2034" r:id="rId11"/>
    <p:sldId id="2035" r:id="rId12"/>
    <p:sldId id="2036" r:id="rId13"/>
    <p:sldId id="2037" r:id="rId14"/>
    <p:sldId id="2038" r:id="rId15"/>
    <p:sldId id="2030" r:id="rId16"/>
    <p:sldId id="2039" r:id="rId17"/>
    <p:sldId id="2040" r:id="rId18"/>
    <p:sldId id="2041" r:id="rId19"/>
    <p:sldId id="2031" r:id="rId20"/>
    <p:sldId id="2032" r:id="rId21"/>
    <p:sldId id="2042" r:id="rId22"/>
    <p:sldId id="2043" r:id="rId23"/>
    <p:sldId id="2044" r:id="rId24"/>
    <p:sldId id="2046" r:id="rId25"/>
    <p:sldId id="680" r:id="rId26"/>
  </p:sldIdLst>
  <p:sldSz cx="12196763" cy="6858000"/>
  <p:notesSz cx="6805613" cy="9939338"/>
  <p:custDataLst>
    <p:tags r:id="rId2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4E9AEE"/>
    <a:srgbClr val="59595A"/>
    <a:srgbClr val="00FA00"/>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73"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2022/12/22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66694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374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a:solidFill>
                  <a:schemeClr val="bg1"/>
                </a:solidFill>
                <a:latin typeface="Microsoft YaHei" panose="020B0503020204020204" pitchFamily="34" charset="-122"/>
                <a:ea typeface="Microsoft YaHei" panose="020B0503020204020204" pitchFamily="34" charset="-122"/>
              </a:rPr>
              <a:t>-</a:t>
            </a:r>
            <a:r>
              <a:rPr lang="zh-CN" altLang="en-US" sz="4000">
                <a:solidFill>
                  <a:schemeClr val="bg1"/>
                </a:solidFill>
                <a:latin typeface="Microsoft YaHei" panose="020B0503020204020204" pitchFamily="34" charset="-122"/>
                <a:ea typeface="Microsoft YaHei" panose="020B0503020204020204" pitchFamily="34" charset="-122"/>
              </a:rPr>
              <a:t>后</a:t>
            </a:r>
            <a:r>
              <a:rPr lang="zh-CN" altLang="en-US" sz="4000" dirty="0">
                <a:solidFill>
                  <a:schemeClr val="bg1"/>
                </a:solidFill>
                <a:latin typeface="Microsoft YaHei" panose="020B0503020204020204" pitchFamily="34" charset="-122"/>
                <a:ea typeface="Microsoft YaHei" panose="020B0503020204020204" pitchFamily="34" charset="-122"/>
              </a:rPr>
              <a:t>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16124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后端优化</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2F887D1-5A58-E94F-A298-0B95CDD1981B}"/>
              </a:ext>
            </a:extLst>
          </p:cNvPr>
          <p:cNvSpPr>
            <a:spLocks noGrp="1"/>
          </p:cNvSpPr>
          <p:nvPr>
            <p:ph type="title"/>
          </p:nvPr>
        </p:nvSpPr>
        <p:spPr/>
        <p:txBody>
          <a:bodyPr/>
          <a:lstStyle/>
          <a:p>
            <a:r>
              <a:rPr lang="en-US" altLang="zh-CN" dirty="0"/>
              <a:t>Question?</a:t>
            </a:r>
            <a:endParaRPr lang="zh-CN" altLang="en-US" dirty="0"/>
          </a:p>
        </p:txBody>
      </p:sp>
      <p:sp>
        <p:nvSpPr>
          <p:cNvPr id="6" name="内容占位符 5">
            <a:extLst>
              <a:ext uri="{FF2B5EF4-FFF2-40B4-BE49-F238E27FC236}">
                <a16:creationId xmlns:a16="http://schemas.microsoft.com/office/drawing/2014/main" id="{69B763EF-44CB-504F-8E94-B4650C5C314E}"/>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为什么后端优化不直接用传统的通用编译器，如 </a:t>
            </a:r>
            <a:r>
              <a:rPr lang="en-US" altLang="zh-CN" dirty="0">
                <a:latin typeface="Gill Sans MT" panose="020B0502020104020203" pitchFamily="34" charset="0"/>
              </a:rPr>
              <a:t>GCC</a:t>
            </a:r>
            <a:r>
              <a:rPr lang="zh-CN" altLang="en-US" dirty="0">
                <a:latin typeface="Gill Sans MT" panose="020B0502020104020203" pitchFamily="34" charset="0"/>
              </a:rPr>
              <a:t>、</a:t>
            </a:r>
            <a:r>
              <a:rPr lang="en-US" altLang="zh-CN" dirty="0">
                <a:latin typeface="Gill Sans MT" panose="020B0502020104020203" pitchFamily="34" charset="0"/>
              </a:rPr>
              <a:t>LLVM</a:t>
            </a:r>
            <a:r>
              <a:rPr lang="zh-CN" altLang="en-US" dirty="0">
                <a:latin typeface="Gill Sans MT" panose="020B0502020104020203" pitchFamily="34" charset="0"/>
              </a:rPr>
              <a:t> 呢？</a:t>
            </a:r>
            <a:endParaRPr lang="en-US" altLang="zh-CN" dirty="0">
              <a:latin typeface="Gill Sans MT" panose="020B0502020104020203" pitchFamily="34" charset="0"/>
            </a:endParaRPr>
          </a:p>
        </p:txBody>
      </p:sp>
      <p:pic>
        <p:nvPicPr>
          <p:cNvPr id="4" name="图片 3">
            <a:extLst>
              <a:ext uri="{FF2B5EF4-FFF2-40B4-BE49-F238E27FC236}">
                <a16:creationId xmlns:a16="http://schemas.microsoft.com/office/drawing/2014/main" id="{06AB67CB-0730-CE4F-AF2A-7DC4D001FF3A}"/>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126953" y="3365790"/>
            <a:ext cx="3439096" cy="2732657"/>
          </a:xfrm>
          <a:prstGeom prst="rect">
            <a:avLst/>
          </a:prstGeom>
        </p:spPr>
      </p:pic>
    </p:spTree>
    <p:extLst>
      <p:ext uri="{BB962C8B-B14F-4D97-AF65-F5344CB8AC3E}">
        <p14:creationId xmlns:p14="http://schemas.microsoft.com/office/powerpoint/2010/main" val="2903244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2F887D1-5A58-E94F-A298-0B95CDD1981B}"/>
              </a:ext>
            </a:extLst>
          </p:cNvPr>
          <p:cNvSpPr>
            <a:spLocks noGrp="1"/>
          </p:cNvSpPr>
          <p:nvPr>
            <p:ph type="title"/>
          </p:nvPr>
        </p:nvSpPr>
        <p:spPr/>
        <p:txBody>
          <a:bodyPr/>
          <a:lstStyle/>
          <a:p>
            <a:r>
              <a:rPr lang="en-US" altLang="zh-CN" dirty="0"/>
              <a:t>Question?</a:t>
            </a:r>
            <a:endParaRPr lang="zh-CN" altLang="en-US" dirty="0"/>
          </a:p>
        </p:txBody>
      </p:sp>
      <p:sp>
        <p:nvSpPr>
          <p:cNvPr id="6" name="内容占位符 5">
            <a:extLst>
              <a:ext uri="{FF2B5EF4-FFF2-40B4-BE49-F238E27FC236}">
                <a16:creationId xmlns:a16="http://schemas.microsoft.com/office/drawing/2014/main" id="{69B763EF-44CB-504F-8E94-B4650C5C314E}"/>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为什么后端优化不直接用传统的通用编译器，如 </a:t>
            </a:r>
            <a:r>
              <a:rPr lang="en-US" altLang="zh-CN" dirty="0">
                <a:latin typeface="Gill Sans MT" panose="020B0502020104020203" pitchFamily="34" charset="0"/>
              </a:rPr>
              <a:t>GCC</a:t>
            </a:r>
            <a:r>
              <a:rPr lang="zh-CN" altLang="en-US" dirty="0">
                <a:latin typeface="Gill Sans MT" panose="020B0502020104020203" pitchFamily="34" charset="0"/>
              </a:rPr>
              <a:t>、</a:t>
            </a:r>
            <a:r>
              <a:rPr lang="en-US" altLang="zh-CN" dirty="0">
                <a:latin typeface="Gill Sans MT" panose="020B0502020104020203" pitchFamily="34" charset="0"/>
              </a:rPr>
              <a:t>LLVM</a:t>
            </a:r>
            <a:r>
              <a:rPr lang="zh-CN" altLang="en-US" dirty="0">
                <a:latin typeface="Gill Sans MT" panose="020B0502020104020203" pitchFamily="34" charset="0"/>
              </a:rPr>
              <a:t> 呢？</a:t>
            </a: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深度学习中主要数据为张量（</a:t>
            </a:r>
            <a:r>
              <a:rPr lang="en-US" altLang="zh-CN" dirty="0">
                <a:latin typeface="Gill Sans MT" panose="020B0502020104020203" pitchFamily="34" charset="0"/>
              </a:rPr>
              <a:t>Tensor</a:t>
            </a:r>
            <a:r>
              <a:rPr lang="zh-CN" altLang="en-US" dirty="0">
                <a:latin typeface="Gill Sans MT" panose="020B0502020104020203" pitchFamily="34" charset="0"/>
              </a:rPr>
              <a:t>），传统编译器不擅长对张量计算优化。</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通用编译器主要针对通用编程语言，缺少领域特定语言 </a:t>
            </a:r>
            <a:r>
              <a:rPr lang="en-US" altLang="zh-CN" dirty="0">
                <a:latin typeface="Gill Sans MT" panose="020B0502020104020203" pitchFamily="34" charset="0"/>
              </a:rPr>
              <a:t>DSL</a:t>
            </a:r>
            <a:r>
              <a:rPr lang="zh-CN" altLang="en-US" dirty="0">
                <a:latin typeface="Gill Sans MT" panose="020B0502020104020203" pitchFamily="34" charset="0"/>
              </a:rPr>
              <a:t> 支持，以及相关的特殊优化。</a:t>
            </a:r>
          </a:p>
        </p:txBody>
      </p:sp>
      <p:pic>
        <p:nvPicPr>
          <p:cNvPr id="4" name="图片 3">
            <a:extLst>
              <a:ext uri="{FF2B5EF4-FFF2-40B4-BE49-F238E27FC236}">
                <a16:creationId xmlns:a16="http://schemas.microsoft.com/office/drawing/2014/main" id="{06AB67CB-0730-CE4F-AF2A-7DC4D001FF3A}"/>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126953" y="3365790"/>
            <a:ext cx="3439096" cy="2732657"/>
          </a:xfrm>
          <a:prstGeom prst="rect">
            <a:avLst/>
          </a:prstGeom>
        </p:spPr>
      </p:pic>
    </p:spTree>
    <p:extLst>
      <p:ext uri="{BB962C8B-B14F-4D97-AF65-F5344CB8AC3E}">
        <p14:creationId xmlns:p14="http://schemas.microsoft.com/office/powerpoint/2010/main" val="2003592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CDF4A92-38EC-0F4F-B8E6-16CFC6A73A6E}"/>
              </a:ext>
            </a:extLst>
          </p:cNvPr>
          <p:cNvSpPr>
            <a:spLocks noGrp="1"/>
          </p:cNvSpPr>
          <p:nvPr>
            <p:ph type="title"/>
          </p:nvPr>
        </p:nvSpPr>
        <p:spPr/>
        <p:txBody>
          <a:bodyPr/>
          <a:lstStyle/>
          <a:p>
            <a:r>
              <a:rPr lang="zh-CN" altLang="en-US" dirty="0"/>
              <a:t>算子分类：</a:t>
            </a:r>
            <a:r>
              <a:rPr lang="zh-CN" altLang="en-US" dirty="0">
                <a:latin typeface="Gill Sans MT" panose="020B0502020104020203" pitchFamily="34" charset="0"/>
              </a:rPr>
              <a:t>访存密集型</a:t>
            </a:r>
            <a:endParaRPr lang="zh-CN" altLang="en-US" dirty="0"/>
          </a:p>
        </p:txBody>
      </p:sp>
      <p:sp>
        <p:nvSpPr>
          <p:cNvPr id="6" name="内容占位符 5">
            <a:extLst>
              <a:ext uri="{FF2B5EF4-FFF2-40B4-BE49-F238E27FC236}">
                <a16:creationId xmlns:a16="http://schemas.microsoft.com/office/drawing/2014/main" id="{55113079-DB8C-434A-86B7-D39034277E21}"/>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访存密集型：</a:t>
            </a:r>
            <a:r>
              <a:rPr lang="zh-CN" altLang="en-US" dirty="0">
                <a:latin typeface="Gill Sans MT" panose="020B0502020104020203" pitchFamily="34" charset="0"/>
              </a:rPr>
              <a:t>如 </a:t>
            </a:r>
            <a:r>
              <a:rPr lang="en-US" altLang="zh-CN" dirty="0">
                <a:latin typeface="Gill Sans MT" panose="020B0502020104020203" pitchFamily="34" charset="0"/>
              </a:rPr>
              <a:t>RNN</a:t>
            </a:r>
            <a:r>
              <a:rPr lang="zh-CN" altLang="en-US" dirty="0">
                <a:latin typeface="Gill Sans MT" panose="020B0502020104020203" pitchFamily="34" charset="0"/>
              </a:rPr>
              <a:t> 训练任务，由于 </a:t>
            </a:r>
            <a:r>
              <a:rPr lang="en-US" altLang="zh-CN" dirty="0">
                <a:latin typeface="Gill Sans MT" panose="020B0502020104020203" pitchFamily="34" charset="0"/>
              </a:rPr>
              <a:t>RNN</a:t>
            </a:r>
            <a:r>
              <a:rPr lang="zh-CN" altLang="en-US" dirty="0">
                <a:latin typeface="Gill Sans MT" panose="020B0502020104020203" pitchFamily="34" charset="0"/>
              </a:rPr>
              <a:t> 网络模型结构的计算密度更低，瓶颈转移到</a:t>
            </a:r>
            <a:r>
              <a:rPr lang="en-US" altLang="zh-CN" dirty="0">
                <a:latin typeface="Gill Sans MT" panose="020B0502020104020203" pitchFamily="34" charset="0"/>
              </a:rPr>
              <a:t>host</a:t>
            </a:r>
            <a:r>
              <a:rPr lang="zh-CN" altLang="en-US" dirty="0">
                <a:latin typeface="Gill Sans MT" panose="020B0502020104020203" pitchFamily="34" charset="0"/>
              </a:rPr>
              <a:t>端的 </a:t>
            </a:r>
            <a:r>
              <a:rPr lang="en-US" altLang="zh-CN" dirty="0">
                <a:latin typeface="Gill Sans MT" panose="020B0502020104020203" pitchFamily="34" charset="0"/>
              </a:rPr>
              <a:t>Op Launch</a:t>
            </a:r>
            <a:r>
              <a:rPr lang="zh-CN" altLang="en-US" dirty="0">
                <a:latin typeface="Gill Sans MT" panose="020B0502020104020203" pitchFamily="34" charset="0"/>
              </a:rPr>
              <a:t> 上，因此</a:t>
            </a:r>
            <a:r>
              <a:rPr lang="en-US" altLang="zh-CN" dirty="0">
                <a:latin typeface="Gill Sans MT" panose="020B0502020104020203" pitchFamily="34" charset="0"/>
              </a:rPr>
              <a:t>kernel</a:t>
            </a:r>
            <a:r>
              <a:rPr lang="zh-CN" altLang="en-US" dirty="0">
                <a:latin typeface="Gill Sans MT" panose="020B0502020104020203" pitchFamily="34" charset="0"/>
              </a:rPr>
              <a:t>之间甚至出现了大量空白。对于访存密集型算子部分的工作来说，新硬件带来了更大的性能优化空间。</a:t>
            </a:r>
          </a:p>
        </p:txBody>
      </p:sp>
      <p:pic>
        <p:nvPicPr>
          <p:cNvPr id="2" name="图片 1">
            <a:extLst>
              <a:ext uri="{FF2B5EF4-FFF2-40B4-BE49-F238E27FC236}">
                <a16:creationId xmlns:a16="http://schemas.microsoft.com/office/drawing/2014/main" id="{093A00B2-4C03-0341-AF8A-001606E0DB3D}"/>
              </a:ext>
            </a:extLst>
          </p:cNvPr>
          <p:cNvPicPr>
            <a:picLocks noChangeAspect="1"/>
          </p:cNvPicPr>
          <p:nvPr/>
        </p:nvPicPr>
        <p:blipFill>
          <a:blip r:embed="rId2"/>
          <a:stretch>
            <a:fillRect/>
          </a:stretch>
        </p:blipFill>
        <p:spPr>
          <a:xfrm>
            <a:off x="3506093" y="3036966"/>
            <a:ext cx="4898818" cy="3141464"/>
          </a:xfrm>
          <a:prstGeom prst="rect">
            <a:avLst/>
          </a:prstGeom>
        </p:spPr>
      </p:pic>
    </p:spTree>
    <p:extLst>
      <p:ext uri="{BB962C8B-B14F-4D97-AF65-F5344CB8AC3E}">
        <p14:creationId xmlns:p14="http://schemas.microsoft.com/office/powerpoint/2010/main" val="1369022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CDF4A92-38EC-0F4F-B8E6-16CFC6A73A6E}"/>
              </a:ext>
            </a:extLst>
          </p:cNvPr>
          <p:cNvSpPr>
            <a:spLocks noGrp="1"/>
          </p:cNvSpPr>
          <p:nvPr>
            <p:ph type="title"/>
          </p:nvPr>
        </p:nvSpPr>
        <p:spPr/>
        <p:txBody>
          <a:bodyPr/>
          <a:lstStyle/>
          <a:p>
            <a:r>
              <a:rPr lang="zh-CN" altLang="en-US" dirty="0"/>
              <a:t>算子分类：</a:t>
            </a:r>
            <a:r>
              <a:rPr lang="zh-CN" altLang="en-US" dirty="0">
                <a:latin typeface="Gill Sans MT" panose="020B0502020104020203" pitchFamily="34" charset="0"/>
              </a:rPr>
              <a:t>计算密集型</a:t>
            </a:r>
            <a:endParaRPr lang="zh-CN" altLang="en-US" dirty="0"/>
          </a:p>
        </p:txBody>
      </p:sp>
      <p:sp>
        <p:nvSpPr>
          <p:cNvPr id="6" name="内容占位符 5">
            <a:extLst>
              <a:ext uri="{FF2B5EF4-FFF2-40B4-BE49-F238E27FC236}">
                <a16:creationId xmlns:a16="http://schemas.microsoft.com/office/drawing/2014/main" id="{55113079-DB8C-434A-86B7-D39034277E21}"/>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计算密集型</a:t>
            </a:r>
            <a:r>
              <a:rPr lang="zh-CN" altLang="en-US" dirty="0">
                <a:latin typeface="Gill Sans MT" panose="020B0502020104020203" pitchFamily="34" charset="0"/>
              </a:rPr>
              <a:t>：计算密度是指一个程序在单位访存量下所需的计算量，单位是 </a:t>
            </a:r>
            <a:r>
              <a:rPr lang="en-US" altLang="zh-CN" dirty="0">
                <a:latin typeface="Gill Sans MT" panose="020B0502020104020203" pitchFamily="34" charset="0"/>
              </a:rPr>
              <a:t>FLOPs/Byte</a:t>
            </a:r>
            <a:r>
              <a:rPr lang="zh-CN" altLang="en-US" dirty="0">
                <a:latin typeface="Gill Sans MT" panose="020B0502020104020203" pitchFamily="34" charset="0"/>
              </a:rPr>
              <a:t>，计算密度较大，程序性能受硬件最大计算峰值（下文简称为算力）限制，称为计算密集型程序。</a:t>
            </a:r>
          </a:p>
        </p:txBody>
      </p:sp>
      <p:pic>
        <p:nvPicPr>
          <p:cNvPr id="2" name="图片 1">
            <a:extLst>
              <a:ext uri="{FF2B5EF4-FFF2-40B4-BE49-F238E27FC236}">
                <a16:creationId xmlns:a16="http://schemas.microsoft.com/office/drawing/2014/main" id="{129CDF53-7FDE-E74D-B620-CB4203290E68}"/>
              </a:ext>
            </a:extLst>
          </p:cNvPr>
          <p:cNvPicPr>
            <a:picLocks noChangeAspect="1"/>
          </p:cNvPicPr>
          <p:nvPr/>
        </p:nvPicPr>
        <p:blipFill>
          <a:blip r:embed="rId2"/>
          <a:stretch>
            <a:fillRect/>
          </a:stretch>
        </p:blipFill>
        <p:spPr>
          <a:xfrm>
            <a:off x="1107905" y="3429000"/>
            <a:ext cx="9980951" cy="944364"/>
          </a:xfrm>
          <a:prstGeom prst="rect">
            <a:avLst/>
          </a:prstGeom>
        </p:spPr>
      </p:pic>
      <p:pic>
        <p:nvPicPr>
          <p:cNvPr id="3" name="图片 2">
            <a:extLst>
              <a:ext uri="{FF2B5EF4-FFF2-40B4-BE49-F238E27FC236}">
                <a16:creationId xmlns:a16="http://schemas.microsoft.com/office/drawing/2014/main" id="{E9A147A1-4517-4846-B8B3-246B1730B28C}"/>
              </a:ext>
            </a:extLst>
          </p:cNvPr>
          <p:cNvPicPr>
            <a:picLocks noChangeAspect="1"/>
          </p:cNvPicPr>
          <p:nvPr/>
        </p:nvPicPr>
        <p:blipFill>
          <a:blip r:embed="rId3"/>
          <a:stretch>
            <a:fillRect/>
          </a:stretch>
        </p:blipFill>
        <p:spPr>
          <a:xfrm>
            <a:off x="1107905" y="5085184"/>
            <a:ext cx="10058400" cy="444500"/>
          </a:xfrm>
          <a:prstGeom prst="rect">
            <a:avLst/>
          </a:prstGeom>
        </p:spPr>
      </p:pic>
    </p:spTree>
    <p:extLst>
      <p:ext uri="{BB962C8B-B14F-4D97-AF65-F5344CB8AC3E}">
        <p14:creationId xmlns:p14="http://schemas.microsoft.com/office/powerpoint/2010/main" val="1340250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CDF4A92-38EC-0F4F-B8E6-16CFC6A73A6E}"/>
              </a:ext>
            </a:extLst>
          </p:cNvPr>
          <p:cNvSpPr>
            <a:spLocks noGrp="1"/>
          </p:cNvSpPr>
          <p:nvPr>
            <p:ph type="title"/>
          </p:nvPr>
        </p:nvSpPr>
        <p:spPr/>
        <p:txBody>
          <a:bodyPr/>
          <a:lstStyle/>
          <a:p>
            <a:r>
              <a:rPr lang="zh-CN" altLang="en-US" dirty="0"/>
              <a:t>算子优化的挑战</a:t>
            </a:r>
          </a:p>
        </p:txBody>
      </p:sp>
      <p:sp>
        <p:nvSpPr>
          <p:cNvPr id="6" name="内容占位符 5">
            <a:extLst>
              <a:ext uri="{FF2B5EF4-FFF2-40B4-BE49-F238E27FC236}">
                <a16:creationId xmlns:a16="http://schemas.microsoft.com/office/drawing/2014/main" id="{55113079-DB8C-434A-86B7-D39034277E21}"/>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优化手段多样</a:t>
            </a:r>
            <a:r>
              <a:rPr lang="zh-CN" altLang="en-US" dirty="0">
                <a:latin typeface="Gill Sans MT" panose="020B0502020104020203" pitchFamily="34" charset="0"/>
              </a:rPr>
              <a:t>：要在不同情况下权衡优化及其对应参数，对于优化专家来说也是相当耗费精力</a:t>
            </a:r>
            <a:endParaRPr lang="en-US" altLang="zh-CN" dirty="0">
              <a:latin typeface="Gill Sans MT" panose="020B0502020104020203" pitchFamily="34" charset="0"/>
            </a:endParaRPr>
          </a:p>
          <a:p>
            <a:pPr>
              <a:lnSpc>
                <a:spcPct val="150000"/>
              </a:lnSpc>
            </a:pPr>
            <a:r>
              <a:rPr lang="zh-CN" altLang="en-US" b="1" dirty="0">
                <a:latin typeface="Gill Sans MT" panose="020B0502020104020203" pitchFamily="34" charset="0"/>
              </a:rPr>
              <a:t>通用性与移植性</a:t>
            </a:r>
            <a:r>
              <a:rPr lang="zh-CN" altLang="en-US" dirty="0">
                <a:latin typeface="Gill Sans MT" panose="020B0502020104020203" pitchFamily="34" charset="0"/>
              </a:rPr>
              <a:t>：不同类型的硬件架构差异，使得优化方法要考虑的因素也有很大不同</a:t>
            </a:r>
            <a:endParaRPr lang="en-US" altLang="zh-CN" dirty="0">
              <a:latin typeface="Gill Sans MT" panose="020B0502020104020203" pitchFamily="34" charset="0"/>
            </a:endParaRPr>
          </a:p>
          <a:p>
            <a:pPr>
              <a:lnSpc>
                <a:spcPct val="150000"/>
              </a:lnSpc>
            </a:pPr>
            <a:r>
              <a:rPr lang="zh-CN" altLang="en-US" b="1" dirty="0">
                <a:latin typeface="Gill Sans MT" panose="020B0502020104020203" pitchFamily="34" charset="0"/>
              </a:rPr>
              <a:t>优化间相互影响</a:t>
            </a:r>
            <a:r>
              <a:rPr lang="zh-CN" altLang="en-US" dirty="0">
                <a:latin typeface="Gill Sans MT" panose="020B0502020104020203" pitchFamily="34" charset="0"/>
              </a:rPr>
              <a:t>：各种优化之间可能会相互制约，相互影响。这意味着找到最优的优化方法组合与序列就是一个困难的组合优化问题，甚至是 </a:t>
            </a:r>
            <a:r>
              <a:rPr lang="en-US" altLang="zh-CN" dirty="0">
                <a:latin typeface="Gill Sans MT" panose="020B0502020104020203" pitchFamily="34" charset="0"/>
              </a:rPr>
              <a:t>NP</a:t>
            </a:r>
            <a:r>
              <a:rPr lang="zh-CN" altLang="en-US" dirty="0">
                <a:latin typeface="Gill Sans MT" panose="020B0502020104020203" pitchFamily="34" charset="0"/>
              </a:rPr>
              <a:t> 问题。</a:t>
            </a:r>
          </a:p>
        </p:txBody>
      </p:sp>
    </p:spTree>
    <p:extLst>
      <p:ext uri="{BB962C8B-B14F-4D97-AF65-F5344CB8AC3E}">
        <p14:creationId xmlns:p14="http://schemas.microsoft.com/office/powerpoint/2010/main" val="3751936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CC784EC-5563-334D-BBF5-89FA3C3C253A}"/>
              </a:ext>
            </a:extLst>
          </p:cNvPr>
          <p:cNvSpPr>
            <a:spLocks noGrp="1"/>
          </p:cNvSpPr>
          <p:nvPr>
            <p:ph type="title"/>
          </p:nvPr>
        </p:nvSpPr>
        <p:spPr/>
        <p:txBody>
          <a:bodyPr/>
          <a:lstStyle/>
          <a:p>
            <a:r>
              <a:rPr lang="zh-CN" altLang="en-US" dirty="0"/>
              <a:t>算子库</a:t>
            </a:r>
          </a:p>
        </p:txBody>
      </p:sp>
      <p:sp>
        <p:nvSpPr>
          <p:cNvPr id="3" name="内容占位符 2">
            <a:extLst>
              <a:ext uri="{FF2B5EF4-FFF2-40B4-BE49-F238E27FC236}">
                <a16:creationId xmlns:a16="http://schemas.microsoft.com/office/drawing/2014/main" id="{5E0C875B-EAFB-344F-BA11-734C70B425E0}"/>
              </a:ext>
            </a:extLst>
          </p:cNvPr>
          <p:cNvSpPr>
            <a:spLocks noGrp="1"/>
          </p:cNvSpPr>
          <p:nvPr>
            <p:ph sz="half" idx="1"/>
          </p:nvPr>
        </p:nvSpPr>
        <p:spPr/>
        <p:txBody>
          <a:bodyPr/>
          <a:lstStyle/>
          <a:p>
            <a:pPr eaLnBrk="1" latinLnBrk="1" hangingPunct="1"/>
            <a:r>
              <a:rPr lang="zh-CN" altLang="en-US" dirty="0">
                <a:latin typeface="Gill Sans MT" panose="020B0502020104020203" pitchFamily="34" charset="0"/>
              </a:rPr>
              <a:t>目的：针对访存密集型和计算密集型的算子进行</a:t>
            </a:r>
            <a:r>
              <a:rPr lang="zh-CN" altLang="en-US">
                <a:latin typeface="Gill Sans MT" panose="020B0502020104020203" pitchFamily="34" charset="0"/>
              </a:rPr>
              <a:t>优化。对于</a:t>
            </a:r>
            <a:r>
              <a:rPr lang="zh-CN" altLang="en-US" dirty="0">
                <a:latin typeface="Gill Sans MT" panose="020B0502020104020203" pitchFamily="34" charset="0"/>
              </a:rPr>
              <a:t>一个算子，要实现正确的逻辑计算或许不难，但要结合硬件能力达到高性能就比较难了，要达到极致的性能更是</a:t>
            </a:r>
            <a:r>
              <a:rPr lang="zh-CN" altLang="en-US">
                <a:latin typeface="Gill Sans MT" panose="020B0502020104020203" pitchFamily="34" charset="0"/>
              </a:rPr>
              <a:t>难上加难。</a:t>
            </a:r>
            <a:endParaRPr kumimoji="1" lang="en-US" altLang="zh-CN" dirty="0">
              <a:latin typeface="Gill Sans MT" panose="020B0502020104020203" pitchFamily="34" charset="0"/>
            </a:endParaRPr>
          </a:p>
          <a:p>
            <a:pPr eaLnBrk="1" latinLnBrk="1" hangingPunct="1"/>
            <a:endParaRPr lang="en-US" altLang="zh-CN" dirty="0">
              <a:latin typeface="Gill Sans MT" panose="020B0502020104020203" pitchFamily="34" charset="0"/>
            </a:endParaRPr>
          </a:p>
          <a:p>
            <a:pPr eaLnBrk="1" latinLnBrk="1" hangingPunct="1"/>
            <a:endParaRPr lang="en-US" altLang="zh-CN" dirty="0">
              <a:latin typeface="Gill Sans MT" panose="020B0502020104020203" pitchFamily="34" charset="0"/>
            </a:endParaRPr>
          </a:p>
          <a:p>
            <a:pPr eaLnBrk="1" latinLnBrk="1" hangingPunct="1"/>
            <a:endParaRPr lang="en-US" altLang="zh-CN" dirty="0">
              <a:latin typeface="Gill Sans MT" panose="020B0502020104020203" pitchFamily="34" charset="0"/>
            </a:endParaRPr>
          </a:p>
          <a:p>
            <a:pPr eaLnBrk="1" latinLnBrk="1" hangingPunct="1"/>
            <a:r>
              <a:rPr lang="zh-CN" altLang="en-US" dirty="0">
                <a:latin typeface="Gill Sans MT" panose="020B0502020104020203" pitchFamily="34" charset="0"/>
              </a:rPr>
              <a:t>业界一个最为常见的方式是将预置的算子实现封装成计算库。如 </a:t>
            </a:r>
            <a:r>
              <a:rPr lang="en-US" altLang="zh-CN" dirty="0">
                <a:latin typeface="Gill Sans MT" panose="020B0502020104020203" pitchFamily="34" charset="0"/>
              </a:rPr>
              <a:t>CuDNN</a:t>
            </a:r>
            <a:r>
              <a:rPr lang="zh-CN" altLang="en-US" dirty="0">
                <a:latin typeface="Gill Sans MT" panose="020B0502020104020203" pitchFamily="34" charset="0"/>
              </a:rPr>
              <a:t>、</a:t>
            </a:r>
            <a:r>
              <a:rPr lang="en-US" altLang="zh-CN" dirty="0" err="1">
                <a:latin typeface="Gill Sans MT" panose="020B0502020104020203" pitchFamily="34" charset="0"/>
              </a:rPr>
              <a:t>CuBLAS</a:t>
            </a:r>
            <a:r>
              <a:rPr lang="zh-CN" altLang="en-US" dirty="0">
                <a:latin typeface="Gill Sans MT" panose="020B0502020104020203" pitchFamily="34" charset="0"/>
              </a:rPr>
              <a:t>、</a:t>
            </a:r>
            <a:r>
              <a:rPr lang="en-US" altLang="zh-CN" dirty="0" err="1">
                <a:latin typeface="Gill Sans MT" panose="020B0502020104020203" pitchFamily="34" charset="0"/>
              </a:rPr>
              <a:t>OpenBLAS</a:t>
            </a:r>
            <a:r>
              <a:rPr lang="zh-CN" altLang="en-US" dirty="0">
                <a:latin typeface="Gill Sans MT" panose="020B0502020104020203" pitchFamily="34" charset="0"/>
              </a:rPr>
              <a:t>、</a:t>
            </a:r>
            <a:r>
              <a:rPr lang="en-US" altLang="zh-CN" dirty="0">
                <a:latin typeface="Gill Sans MT" panose="020B0502020104020203" pitchFamily="34" charset="0"/>
              </a:rPr>
              <a:t>Eigen</a:t>
            </a:r>
            <a:r>
              <a:rPr lang="zh-CN" altLang="en-US" dirty="0">
                <a:latin typeface="Gill Sans MT" panose="020B0502020104020203" pitchFamily="34" charset="0"/>
              </a:rPr>
              <a:t> 这样优秀的计算库。</a:t>
            </a:r>
            <a:endParaRPr lang="en-US" altLang="zh-CN" dirty="0">
              <a:latin typeface="Gill Sans MT" panose="020B0502020104020203" pitchFamily="34" charset="0"/>
            </a:endParaRPr>
          </a:p>
        </p:txBody>
      </p:sp>
      <p:sp>
        <p:nvSpPr>
          <p:cNvPr id="2" name="下箭头 1">
            <a:extLst>
              <a:ext uri="{FF2B5EF4-FFF2-40B4-BE49-F238E27FC236}">
                <a16:creationId xmlns:a16="http://schemas.microsoft.com/office/drawing/2014/main" id="{9983F79F-0195-F947-92D3-88745D30EC06}"/>
              </a:ext>
            </a:extLst>
          </p:cNvPr>
          <p:cNvSpPr/>
          <p:nvPr/>
        </p:nvSpPr>
        <p:spPr bwMode="auto">
          <a:xfrm>
            <a:off x="5421295" y="2471226"/>
            <a:ext cx="1368152" cy="864096"/>
          </a:xfrm>
          <a:prstGeom prst="downArrow">
            <a:avLst>
              <a:gd name="adj1" fmla="val 53221"/>
              <a:gd name="adj2" fmla="val 76774"/>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4" name="图片 3">
            <a:extLst>
              <a:ext uri="{FF2B5EF4-FFF2-40B4-BE49-F238E27FC236}">
                <a16:creationId xmlns:a16="http://schemas.microsoft.com/office/drawing/2014/main" id="{89EBC2A3-C6C2-9D44-836D-2F36624A4E31}"/>
              </a:ext>
            </a:extLst>
          </p:cNvPr>
          <p:cNvPicPr>
            <a:picLocks noChangeAspect="1"/>
          </p:cNvPicPr>
          <p:nvPr/>
        </p:nvPicPr>
        <p:blipFill>
          <a:blip r:embed="rId2"/>
          <a:stretch>
            <a:fillRect/>
          </a:stretch>
        </p:blipFill>
        <p:spPr>
          <a:xfrm>
            <a:off x="4089147" y="4437112"/>
            <a:ext cx="4032448" cy="1940299"/>
          </a:xfrm>
          <a:prstGeom prst="rect">
            <a:avLst/>
          </a:prstGeom>
        </p:spPr>
      </p:pic>
    </p:spTree>
    <p:extLst>
      <p:ext uri="{BB962C8B-B14F-4D97-AF65-F5344CB8AC3E}">
        <p14:creationId xmlns:p14="http://schemas.microsoft.com/office/powerpoint/2010/main" val="1859713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C1C545B-1EF2-FE4C-9B8B-62EE58F5381D}"/>
              </a:ext>
            </a:extLst>
          </p:cNvPr>
          <p:cNvPicPr>
            <a:picLocks noChangeAspect="1"/>
          </p:cNvPicPr>
          <p:nvPr/>
        </p:nvPicPr>
        <p:blipFill rotWithShape="1">
          <a:blip r:embed="rId2"/>
          <a:srcRect t="3989" b="7080"/>
          <a:stretch/>
        </p:blipFill>
        <p:spPr>
          <a:xfrm>
            <a:off x="934465" y="836712"/>
            <a:ext cx="10327831" cy="5292589"/>
          </a:xfrm>
          <a:prstGeom prst="rect">
            <a:avLst/>
          </a:prstGeom>
        </p:spPr>
      </p:pic>
    </p:spTree>
    <p:extLst>
      <p:ext uri="{BB962C8B-B14F-4D97-AF65-F5344CB8AC3E}">
        <p14:creationId xmlns:p14="http://schemas.microsoft.com/office/powerpoint/2010/main" val="2904306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2F887D1-5A58-E94F-A298-0B95CDD1981B}"/>
              </a:ext>
            </a:extLst>
          </p:cNvPr>
          <p:cNvSpPr>
            <a:spLocks noGrp="1"/>
          </p:cNvSpPr>
          <p:nvPr>
            <p:ph type="title"/>
          </p:nvPr>
        </p:nvSpPr>
        <p:spPr/>
        <p:txBody>
          <a:bodyPr/>
          <a:lstStyle/>
          <a:p>
            <a:r>
              <a:rPr lang="en-US" altLang="zh-CN" dirty="0"/>
              <a:t>Question?</a:t>
            </a:r>
            <a:endParaRPr lang="zh-CN" altLang="en-US" dirty="0"/>
          </a:p>
        </p:txBody>
      </p:sp>
      <p:sp>
        <p:nvSpPr>
          <p:cNvPr id="6" name="内容占位符 5">
            <a:extLst>
              <a:ext uri="{FF2B5EF4-FFF2-40B4-BE49-F238E27FC236}">
                <a16:creationId xmlns:a16="http://schemas.microsoft.com/office/drawing/2014/main" id="{69B763EF-44CB-504F-8E94-B4650C5C314E}"/>
              </a:ext>
            </a:extLst>
          </p:cNvPr>
          <p:cNvSpPr>
            <a:spLocks noGrp="1"/>
          </p:cNvSpPr>
          <p:nvPr>
            <p:ph sz="half" idx="1"/>
          </p:nvPr>
        </p:nvSpPr>
        <p:spPr>
          <a:xfrm>
            <a:off x="623635" y="1412776"/>
            <a:ext cx="10963473" cy="1953014"/>
          </a:xfrm>
        </p:spPr>
        <p:txBody>
          <a:bodyPr/>
          <a:lstStyle/>
          <a:p>
            <a:pPr marL="457200" indent="-457200">
              <a:lnSpc>
                <a:spcPct val="200000"/>
              </a:lnSpc>
              <a:buFont typeface="+mj-lt"/>
              <a:buAutoNum type="arabicPeriod"/>
            </a:pPr>
            <a:r>
              <a:rPr lang="zh-CN" altLang="en-US" dirty="0">
                <a:latin typeface="Gill Sans MT" panose="020B0502020104020203" pitchFamily="34" charset="0"/>
              </a:rPr>
              <a:t>如何应对</a:t>
            </a:r>
            <a:r>
              <a:rPr lang="en-US" altLang="zh-CN" dirty="0">
                <a:latin typeface="Gill Sans MT" panose="020B0502020104020203" pitchFamily="34" charset="0"/>
              </a:rPr>
              <a:t>AI</a:t>
            </a:r>
            <a:r>
              <a:rPr lang="zh-CN" altLang="en-US" dirty="0">
                <a:latin typeface="Gill Sans MT" panose="020B0502020104020203" pitchFamily="34" charset="0"/>
              </a:rPr>
              <a:t>领域算子</a:t>
            </a:r>
            <a:r>
              <a:rPr lang="zh-CN" altLang="en-US" b="1" dirty="0">
                <a:latin typeface="Gill Sans MT" panose="020B0502020104020203" pitchFamily="34" charset="0"/>
              </a:rPr>
              <a:t>迭代更新</a:t>
            </a:r>
            <a:r>
              <a:rPr lang="zh-CN" altLang="en-US" dirty="0">
                <a:latin typeface="Gill Sans MT" panose="020B0502020104020203" pitchFamily="34" charset="0"/>
              </a:rPr>
              <a:t>快？如</a:t>
            </a:r>
            <a:r>
              <a:rPr lang="en-US" altLang="zh-CN" dirty="0">
                <a:latin typeface="Gill Sans MT" panose="020B0502020104020203" pitchFamily="34" charset="0"/>
              </a:rPr>
              <a:t>BN-&gt;</a:t>
            </a:r>
            <a:r>
              <a:rPr lang="zh-CN" altLang="en-US" dirty="0">
                <a:latin typeface="Gill Sans MT" panose="020B0502020104020203" pitchFamily="34" charset="0"/>
              </a:rPr>
              <a:t> </a:t>
            </a:r>
            <a:r>
              <a:rPr lang="en-US" altLang="zh-CN" dirty="0">
                <a:latin typeface="Gill Sans MT" panose="020B0502020104020203" pitchFamily="34" charset="0"/>
              </a:rPr>
              <a:t>Layer</a:t>
            </a:r>
            <a:r>
              <a:rPr lang="zh-CN" altLang="en-US" dirty="0">
                <a:latin typeface="Gill Sans MT" panose="020B0502020104020203" pitchFamily="34" charset="0"/>
              </a:rPr>
              <a:t> </a:t>
            </a:r>
            <a:r>
              <a:rPr lang="en-US" altLang="zh-CN" dirty="0">
                <a:latin typeface="Gill Sans MT" panose="020B0502020104020203" pitchFamily="34" charset="0"/>
              </a:rPr>
              <a:t>BN-&gt;Group</a:t>
            </a:r>
            <a:r>
              <a:rPr lang="zh-CN" altLang="en-US" dirty="0">
                <a:latin typeface="Gill Sans MT" panose="020B0502020104020203" pitchFamily="34" charset="0"/>
              </a:rPr>
              <a:t> </a:t>
            </a:r>
            <a:r>
              <a:rPr lang="en-US" altLang="zh-CN" dirty="0">
                <a:latin typeface="Gill Sans MT" panose="020B0502020104020203" pitchFamily="34" charset="0"/>
              </a:rPr>
              <a:t>BN</a:t>
            </a:r>
          </a:p>
          <a:p>
            <a:pPr marL="457200" indent="-457200">
              <a:lnSpc>
                <a:spcPct val="200000"/>
              </a:lnSpc>
              <a:buFont typeface="+mj-lt"/>
              <a:buAutoNum type="arabicPeriod"/>
            </a:pPr>
            <a:r>
              <a:rPr lang="zh-CN" altLang="en-US" dirty="0">
                <a:latin typeface="Gill Sans MT" panose="020B0502020104020203" pitchFamily="34" charset="0"/>
              </a:rPr>
              <a:t>如何解决同一算子在多</a:t>
            </a:r>
            <a:r>
              <a:rPr lang="zh-CN" altLang="en-US" b="1" dirty="0">
                <a:latin typeface="Gill Sans MT" panose="020B0502020104020203" pitchFamily="34" charset="0"/>
              </a:rPr>
              <a:t>平台移植</a:t>
            </a:r>
            <a:r>
              <a:rPr lang="zh-CN" altLang="en-US" dirty="0">
                <a:latin typeface="Gill Sans MT" panose="020B0502020104020203" pitchFamily="34" charset="0"/>
              </a:rPr>
              <a:t>后一致性问题？</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dirty="0">
                <a:latin typeface="Gill Sans MT" panose="020B0502020104020203" pitchFamily="34" charset="0"/>
              </a:rPr>
              <a:t>如何面对算子</a:t>
            </a:r>
            <a:r>
              <a:rPr lang="zh-CN" altLang="en-US" b="1" dirty="0"/>
              <a:t>组合爆炸</a:t>
            </a:r>
            <a:r>
              <a:rPr lang="zh-CN" altLang="en-US" dirty="0"/>
              <a:t>问题？如参数多样，融合大算子等</a:t>
            </a:r>
            <a:endParaRPr lang="en-US" altLang="zh-CN" dirty="0">
              <a:latin typeface="Gill Sans MT" panose="020B0502020104020203" pitchFamily="34" charset="0"/>
            </a:endParaRPr>
          </a:p>
        </p:txBody>
      </p:sp>
      <p:pic>
        <p:nvPicPr>
          <p:cNvPr id="4" name="图片 3">
            <a:extLst>
              <a:ext uri="{FF2B5EF4-FFF2-40B4-BE49-F238E27FC236}">
                <a16:creationId xmlns:a16="http://schemas.microsoft.com/office/drawing/2014/main" id="{06AB67CB-0730-CE4F-AF2A-7DC4D001FF3A}"/>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126953" y="3365790"/>
            <a:ext cx="3439096" cy="2732657"/>
          </a:xfrm>
          <a:prstGeom prst="rect">
            <a:avLst/>
          </a:prstGeom>
        </p:spPr>
      </p:pic>
    </p:spTree>
    <p:extLst>
      <p:ext uri="{BB962C8B-B14F-4D97-AF65-F5344CB8AC3E}">
        <p14:creationId xmlns:p14="http://schemas.microsoft.com/office/powerpoint/2010/main" val="962830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2F887D1-5A58-E94F-A298-0B95CDD1981B}"/>
              </a:ext>
            </a:extLst>
          </p:cNvPr>
          <p:cNvSpPr>
            <a:spLocks noGrp="1"/>
          </p:cNvSpPr>
          <p:nvPr>
            <p:ph type="title"/>
          </p:nvPr>
        </p:nvSpPr>
        <p:spPr/>
        <p:txBody>
          <a:bodyPr/>
          <a:lstStyle/>
          <a:p>
            <a:r>
              <a:rPr lang="zh-CN" altLang="en-US" dirty="0"/>
              <a:t>自动化生成</a:t>
            </a:r>
          </a:p>
        </p:txBody>
      </p:sp>
      <p:sp>
        <p:nvSpPr>
          <p:cNvPr id="6" name="内容占位符 5">
            <a:extLst>
              <a:ext uri="{FF2B5EF4-FFF2-40B4-BE49-F238E27FC236}">
                <a16:creationId xmlns:a16="http://schemas.microsoft.com/office/drawing/2014/main" id="{69B763EF-44CB-504F-8E94-B4650C5C314E}"/>
              </a:ext>
            </a:extLst>
          </p:cNvPr>
          <p:cNvSpPr>
            <a:spLocks noGrp="1"/>
          </p:cNvSpPr>
          <p:nvPr>
            <p:ph sz="half" idx="1"/>
          </p:nvPr>
        </p:nvSpPr>
        <p:spPr>
          <a:xfrm>
            <a:off x="623635" y="1412776"/>
            <a:ext cx="10963473" cy="1944216"/>
          </a:xfrm>
        </p:spPr>
        <p:txBody>
          <a:bodyPr/>
          <a:lstStyle/>
          <a:p>
            <a:pPr marL="457200" indent="-457200">
              <a:lnSpc>
                <a:spcPct val="200000"/>
              </a:lnSpc>
              <a:buFont typeface="+mj-lt"/>
              <a:buAutoNum type="arabicPeriod"/>
            </a:pPr>
            <a:r>
              <a:rPr lang="zh-CN" altLang="en-US" dirty="0">
                <a:latin typeface="Gill Sans MT" panose="020B0502020104020203" pitchFamily="34" charset="0"/>
              </a:rPr>
              <a:t>如何应对</a:t>
            </a:r>
            <a:r>
              <a:rPr lang="en-US" altLang="zh-CN" dirty="0">
                <a:latin typeface="Gill Sans MT" panose="020B0502020104020203" pitchFamily="34" charset="0"/>
              </a:rPr>
              <a:t>AI</a:t>
            </a:r>
            <a:r>
              <a:rPr lang="zh-CN" altLang="en-US" dirty="0">
                <a:latin typeface="Gill Sans MT" panose="020B0502020104020203" pitchFamily="34" charset="0"/>
              </a:rPr>
              <a:t>领域算子</a:t>
            </a:r>
            <a:r>
              <a:rPr lang="zh-CN" altLang="en-US" b="1" dirty="0">
                <a:latin typeface="Gill Sans MT" panose="020B0502020104020203" pitchFamily="34" charset="0"/>
              </a:rPr>
              <a:t>迭代更新</a:t>
            </a:r>
            <a:r>
              <a:rPr lang="zh-CN" altLang="en-US" dirty="0">
                <a:latin typeface="Gill Sans MT" panose="020B0502020104020203" pitchFamily="34" charset="0"/>
              </a:rPr>
              <a:t>快？如</a:t>
            </a:r>
            <a:r>
              <a:rPr lang="en-US" altLang="zh-CN" dirty="0">
                <a:latin typeface="Gill Sans MT" panose="020B0502020104020203" pitchFamily="34" charset="0"/>
              </a:rPr>
              <a:t>BN-&gt;</a:t>
            </a:r>
            <a:r>
              <a:rPr lang="zh-CN" altLang="en-US" dirty="0">
                <a:latin typeface="Gill Sans MT" panose="020B0502020104020203" pitchFamily="34" charset="0"/>
              </a:rPr>
              <a:t> </a:t>
            </a:r>
            <a:r>
              <a:rPr lang="en-US" altLang="zh-CN" dirty="0">
                <a:latin typeface="Gill Sans MT" panose="020B0502020104020203" pitchFamily="34" charset="0"/>
              </a:rPr>
              <a:t>Layer</a:t>
            </a:r>
            <a:r>
              <a:rPr lang="zh-CN" altLang="en-US" dirty="0">
                <a:latin typeface="Gill Sans MT" panose="020B0502020104020203" pitchFamily="34" charset="0"/>
              </a:rPr>
              <a:t> </a:t>
            </a:r>
            <a:r>
              <a:rPr lang="en-US" altLang="zh-CN" dirty="0">
                <a:latin typeface="Gill Sans MT" panose="020B0502020104020203" pitchFamily="34" charset="0"/>
              </a:rPr>
              <a:t>BN-&gt;Group</a:t>
            </a:r>
            <a:r>
              <a:rPr lang="zh-CN" altLang="en-US" dirty="0">
                <a:latin typeface="Gill Sans MT" panose="020B0502020104020203" pitchFamily="34" charset="0"/>
              </a:rPr>
              <a:t> </a:t>
            </a:r>
            <a:r>
              <a:rPr lang="en-US" altLang="zh-CN" dirty="0">
                <a:latin typeface="Gill Sans MT" panose="020B0502020104020203" pitchFamily="34" charset="0"/>
              </a:rPr>
              <a:t>BN</a:t>
            </a:r>
          </a:p>
          <a:p>
            <a:pPr marL="457200" indent="-457200">
              <a:lnSpc>
                <a:spcPct val="200000"/>
              </a:lnSpc>
              <a:buFont typeface="+mj-lt"/>
              <a:buAutoNum type="arabicPeriod"/>
            </a:pPr>
            <a:r>
              <a:rPr lang="zh-CN" altLang="en-US" dirty="0">
                <a:latin typeface="Gill Sans MT" panose="020B0502020104020203" pitchFamily="34" charset="0"/>
              </a:rPr>
              <a:t>如何解决同一算子在多</a:t>
            </a:r>
            <a:r>
              <a:rPr lang="zh-CN" altLang="en-US" b="1" dirty="0">
                <a:latin typeface="Gill Sans MT" panose="020B0502020104020203" pitchFamily="34" charset="0"/>
              </a:rPr>
              <a:t>平台移植</a:t>
            </a:r>
            <a:r>
              <a:rPr lang="zh-CN" altLang="en-US" dirty="0">
                <a:latin typeface="Gill Sans MT" panose="020B0502020104020203" pitchFamily="34" charset="0"/>
              </a:rPr>
              <a:t>后一致性问题？</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dirty="0">
                <a:latin typeface="Gill Sans MT" panose="020B0502020104020203" pitchFamily="34" charset="0"/>
              </a:rPr>
              <a:t>如何面对算子</a:t>
            </a:r>
            <a:r>
              <a:rPr lang="zh-CN" altLang="en-US" b="1" dirty="0"/>
              <a:t>组合爆炸</a:t>
            </a:r>
            <a:r>
              <a:rPr lang="zh-CN" altLang="en-US" dirty="0"/>
              <a:t>问题？如参数多样，融合大算子等</a:t>
            </a:r>
            <a:endParaRPr lang="en-US" altLang="zh-CN" dirty="0">
              <a:latin typeface="Gill Sans MT" panose="020B0502020104020203" pitchFamily="34" charset="0"/>
            </a:endParaRPr>
          </a:p>
        </p:txBody>
      </p:sp>
      <p:sp>
        <p:nvSpPr>
          <p:cNvPr id="7" name="下箭头 6">
            <a:extLst>
              <a:ext uri="{FF2B5EF4-FFF2-40B4-BE49-F238E27FC236}">
                <a16:creationId xmlns:a16="http://schemas.microsoft.com/office/drawing/2014/main" id="{CBA930B2-08C2-7048-ABEE-698FD99D5B44}"/>
              </a:ext>
            </a:extLst>
          </p:cNvPr>
          <p:cNvSpPr/>
          <p:nvPr/>
        </p:nvSpPr>
        <p:spPr bwMode="auto">
          <a:xfrm>
            <a:off x="5421295" y="3717032"/>
            <a:ext cx="1368152" cy="864096"/>
          </a:xfrm>
          <a:prstGeom prst="downArrow">
            <a:avLst>
              <a:gd name="adj1" fmla="val 53221"/>
              <a:gd name="adj2" fmla="val 76774"/>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2" name="矩形 1">
            <a:extLst>
              <a:ext uri="{FF2B5EF4-FFF2-40B4-BE49-F238E27FC236}">
                <a16:creationId xmlns:a16="http://schemas.microsoft.com/office/drawing/2014/main" id="{E55C2DEB-A375-BB45-AB6E-718EEA4860C5}"/>
              </a:ext>
            </a:extLst>
          </p:cNvPr>
          <p:cNvSpPr/>
          <p:nvPr/>
        </p:nvSpPr>
        <p:spPr>
          <a:xfrm>
            <a:off x="609655" y="5051363"/>
            <a:ext cx="10659322" cy="499689"/>
          </a:xfrm>
          <a:prstGeom prst="rect">
            <a:avLst/>
          </a:prstGeom>
        </p:spPr>
        <p:txBody>
          <a:bodyPr wrap="square">
            <a:spAutoFit/>
          </a:bodyPr>
          <a:lstStyle/>
          <a:p>
            <a:pPr>
              <a:lnSpc>
                <a:spcPct val="150000"/>
              </a:lnSpc>
            </a:pPr>
            <a:r>
              <a:rPr lang="zh-CN" altLang="en-US" sz="2000" dirty="0">
                <a:solidFill>
                  <a:srgbClr val="374154"/>
                </a:solidFill>
                <a:latin typeface="Gill Sans MT" panose="020B0502020104020203" pitchFamily="34" charset="0"/>
                <a:ea typeface="+mj-ea"/>
              </a:rPr>
              <a:t>自动 </a:t>
            </a:r>
            <a:r>
              <a:rPr lang="en-US" altLang="zh-CN" sz="2000" dirty="0">
                <a:solidFill>
                  <a:srgbClr val="374154"/>
                </a:solidFill>
                <a:latin typeface="Gill Sans MT" panose="020B0502020104020203" pitchFamily="34" charset="0"/>
                <a:ea typeface="+mj-ea"/>
              </a:rPr>
              <a:t>kernel</a:t>
            </a:r>
            <a:r>
              <a:rPr lang="zh-CN" altLang="en-US" sz="2000" dirty="0">
                <a:solidFill>
                  <a:srgbClr val="374154"/>
                </a:solidFill>
                <a:latin typeface="Gill Sans MT" panose="020B0502020104020203" pitchFamily="34" charset="0"/>
                <a:ea typeface="+mj-ea"/>
              </a:rPr>
              <a:t> 生成的方式，它的目标是对于给定算法自动生成目标平台上的高性能的实现。</a:t>
            </a:r>
          </a:p>
        </p:txBody>
      </p:sp>
    </p:spTree>
    <p:extLst>
      <p:ext uri="{BB962C8B-B14F-4D97-AF65-F5344CB8AC3E}">
        <p14:creationId xmlns:p14="http://schemas.microsoft.com/office/powerpoint/2010/main" val="2924474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E41BAA72-9747-4845-AB1E-92BE4EBF055A}"/>
              </a:ext>
            </a:extLst>
          </p:cNvPr>
          <p:cNvSpPr>
            <a:spLocks noGrp="1"/>
          </p:cNvSpPr>
          <p:nvPr>
            <p:ph type="title"/>
          </p:nvPr>
        </p:nvSpPr>
        <p:spPr/>
        <p:txBody>
          <a:bodyPr/>
          <a:lstStyle/>
          <a:p>
            <a:r>
              <a:rPr lang="zh-CN" altLang="en-US" dirty="0"/>
              <a:t>自动化生成</a:t>
            </a:r>
          </a:p>
        </p:txBody>
      </p:sp>
      <p:sp>
        <p:nvSpPr>
          <p:cNvPr id="9" name="内容占位符 8">
            <a:extLst>
              <a:ext uri="{FF2B5EF4-FFF2-40B4-BE49-F238E27FC236}">
                <a16:creationId xmlns:a16="http://schemas.microsoft.com/office/drawing/2014/main" id="{72990ABC-612F-D049-A7E1-48772B4839B3}"/>
              </a:ext>
            </a:extLst>
          </p:cNvPr>
          <p:cNvSpPr>
            <a:spLocks noGrp="1"/>
          </p:cNvSpPr>
          <p:nvPr>
            <p:ph sz="half" idx="1"/>
          </p:nvPr>
        </p:nvSpPr>
        <p:spPr/>
        <p:txBody>
          <a:bodyPr/>
          <a:lstStyle/>
          <a:p>
            <a:pPr marL="457200" indent="-457200">
              <a:lnSpc>
                <a:spcPct val="150000"/>
              </a:lnSpc>
              <a:buFont typeface="+mj-lt"/>
              <a:buAutoNum type="arabicPeriod"/>
            </a:pPr>
            <a:r>
              <a:rPr lang="en-US" altLang="zh-CN" dirty="0">
                <a:latin typeface="Gill Sans MT" panose="020B0502020104020203" pitchFamily="34" charset="0"/>
              </a:rPr>
              <a:t>A Survey on Compiler Autotuning using Machine Learning</a:t>
            </a:r>
          </a:p>
          <a:p>
            <a:pPr marL="457200" indent="-457200">
              <a:lnSpc>
                <a:spcPct val="150000"/>
              </a:lnSpc>
              <a:buFont typeface="+mj-lt"/>
              <a:buAutoNum type="arabicPeriod"/>
            </a:pPr>
            <a:r>
              <a:rPr lang="en-US" altLang="zh-CN" dirty="0">
                <a:latin typeface="Gill Sans MT" panose="020B0502020104020203" pitchFamily="34" charset="0"/>
              </a:rPr>
              <a:t>Machine Learning in Compiler Optimization</a:t>
            </a:r>
          </a:p>
          <a:p>
            <a:pPr marL="457200" indent="-457200">
              <a:lnSpc>
                <a:spcPct val="150000"/>
              </a:lnSpc>
              <a:buFont typeface="+mj-lt"/>
              <a:buAutoNum type="arabicPeriod"/>
            </a:pPr>
            <a:r>
              <a:rPr lang="en-US" altLang="zh-CN" dirty="0">
                <a:latin typeface="Gill Sans MT" panose="020B0502020104020203" pitchFamily="34" charset="0"/>
              </a:rPr>
              <a:t>Machine Learning in Compilers: Past, Present and Future</a:t>
            </a:r>
          </a:p>
        </p:txBody>
      </p:sp>
      <p:sp>
        <p:nvSpPr>
          <p:cNvPr id="11" name="矩形 10">
            <a:extLst>
              <a:ext uri="{FF2B5EF4-FFF2-40B4-BE49-F238E27FC236}">
                <a16:creationId xmlns:a16="http://schemas.microsoft.com/office/drawing/2014/main" id="{1E4552F6-A3A4-5E40-B934-A4EB240A6350}"/>
              </a:ext>
            </a:extLst>
          </p:cNvPr>
          <p:cNvSpPr/>
          <p:nvPr/>
        </p:nvSpPr>
        <p:spPr>
          <a:xfrm>
            <a:off x="644689" y="4339073"/>
            <a:ext cx="5136523" cy="499689"/>
          </a:xfrm>
          <a:prstGeom prst="rect">
            <a:avLst/>
          </a:prstGeom>
        </p:spPr>
        <p:txBody>
          <a:bodyPr wrap="square">
            <a:spAutoFit/>
          </a:bodyPr>
          <a:lstStyle/>
          <a:p>
            <a:pPr>
              <a:lnSpc>
                <a:spcPct val="150000"/>
              </a:lnSpc>
            </a:pPr>
            <a:r>
              <a:rPr lang="en-US" altLang="zh-CN" sz="2000" dirty="0">
                <a:solidFill>
                  <a:srgbClr val="374154"/>
                </a:solidFill>
                <a:latin typeface="Gill Sans MT" panose="020B0502020104020203" pitchFamily="34" charset="0"/>
                <a:ea typeface="+mj-ea"/>
              </a:rPr>
              <a:t>1</a:t>
            </a:r>
            <a:r>
              <a:rPr lang="zh-CN" altLang="en-US" sz="2000" dirty="0">
                <a:solidFill>
                  <a:srgbClr val="374154"/>
                </a:solidFill>
                <a:latin typeface="Gill Sans MT" panose="020B0502020104020203" pitchFamily="34" charset="0"/>
                <a:ea typeface="+mj-ea"/>
              </a:rPr>
              <a:t>）</a:t>
            </a:r>
            <a:r>
              <a:rPr lang="en-US" altLang="zh-CN" sz="2000" dirty="0">
                <a:solidFill>
                  <a:srgbClr val="374154"/>
                </a:solidFill>
                <a:latin typeface="Gill Sans MT" panose="020B0502020104020203" pitchFamily="34" charset="0"/>
                <a:ea typeface="+mj-ea"/>
              </a:rPr>
              <a:t>AI</a:t>
            </a:r>
            <a:r>
              <a:rPr lang="zh-CN" altLang="en-US" sz="2000" dirty="0">
                <a:solidFill>
                  <a:srgbClr val="374154"/>
                </a:solidFill>
                <a:latin typeface="Gill Sans MT" panose="020B0502020104020203" pitchFamily="34" charset="0"/>
                <a:ea typeface="+mj-ea"/>
              </a:rPr>
              <a:t> 编译器中正在尝试融合机器学习方法</a:t>
            </a:r>
          </a:p>
        </p:txBody>
      </p:sp>
      <p:sp>
        <p:nvSpPr>
          <p:cNvPr id="12" name="下箭头 11">
            <a:extLst>
              <a:ext uri="{FF2B5EF4-FFF2-40B4-BE49-F238E27FC236}">
                <a16:creationId xmlns:a16="http://schemas.microsoft.com/office/drawing/2014/main" id="{B32DDB5A-9FEA-574B-9D05-140DC06E7D43}"/>
              </a:ext>
            </a:extLst>
          </p:cNvPr>
          <p:cNvSpPr/>
          <p:nvPr/>
        </p:nvSpPr>
        <p:spPr bwMode="auto">
          <a:xfrm>
            <a:off x="5257067" y="3276032"/>
            <a:ext cx="1368152" cy="864096"/>
          </a:xfrm>
          <a:prstGeom prst="downArrow">
            <a:avLst>
              <a:gd name="adj1" fmla="val 53221"/>
              <a:gd name="adj2" fmla="val 76774"/>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6" name="矩形 5">
            <a:extLst>
              <a:ext uri="{FF2B5EF4-FFF2-40B4-BE49-F238E27FC236}">
                <a16:creationId xmlns:a16="http://schemas.microsoft.com/office/drawing/2014/main" id="{FAD5681A-E2C1-0145-8D8E-80E2A9F35BA3}"/>
              </a:ext>
            </a:extLst>
          </p:cNvPr>
          <p:cNvSpPr/>
          <p:nvPr/>
        </p:nvSpPr>
        <p:spPr>
          <a:xfrm>
            <a:off x="1201837" y="4945535"/>
            <a:ext cx="4197352" cy="662682"/>
          </a:xfrm>
          <a:prstGeom prst="rect">
            <a:avLst/>
          </a:prstGeom>
        </p:spPr>
        <p:txBody>
          <a:bodyPr wrap="square">
            <a:spAutoFit/>
          </a:bodyPr>
          <a:lstStyle/>
          <a:p>
            <a:pPr algn="ctr">
              <a:lnSpc>
                <a:spcPct val="150000"/>
              </a:lnSpc>
            </a:pPr>
            <a:r>
              <a:rPr lang="en-US" altLang="zh-CN" sz="2800" dirty="0">
                <a:solidFill>
                  <a:srgbClr val="374154"/>
                </a:solidFill>
                <a:latin typeface="Gill Sans MT" panose="020B0502020104020203" pitchFamily="34" charset="0"/>
                <a:ea typeface="+mj-ea"/>
              </a:rPr>
              <a:t>Auto</a:t>
            </a:r>
            <a:r>
              <a:rPr lang="zh-CN" altLang="en-US" sz="2800" dirty="0">
                <a:solidFill>
                  <a:srgbClr val="374154"/>
                </a:solidFill>
                <a:latin typeface="Gill Sans MT" panose="020B0502020104020203" pitchFamily="34" charset="0"/>
                <a:ea typeface="+mj-ea"/>
              </a:rPr>
              <a:t> </a:t>
            </a:r>
            <a:r>
              <a:rPr lang="en-US" altLang="zh-CN" sz="2800" dirty="0">
                <a:solidFill>
                  <a:srgbClr val="374154"/>
                </a:solidFill>
                <a:latin typeface="Gill Sans MT" panose="020B0502020104020203" pitchFamily="34" charset="0"/>
                <a:ea typeface="+mj-ea"/>
              </a:rPr>
              <a:t>Tuning</a:t>
            </a:r>
            <a:endParaRPr lang="zh-CN" altLang="en-US" sz="2800" dirty="0">
              <a:solidFill>
                <a:srgbClr val="374154"/>
              </a:solidFill>
              <a:latin typeface="Gill Sans MT" panose="020B0502020104020203" pitchFamily="34" charset="0"/>
              <a:ea typeface="+mj-ea"/>
            </a:endParaRPr>
          </a:p>
        </p:txBody>
      </p:sp>
      <p:sp>
        <p:nvSpPr>
          <p:cNvPr id="7" name="矩形 6">
            <a:extLst>
              <a:ext uri="{FF2B5EF4-FFF2-40B4-BE49-F238E27FC236}">
                <a16:creationId xmlns:a16="http://schemas.microsoft.com/office/drawing/2014/main" id="{C5947FF7-3448-DA48-88AB-ADBD0101EAB1}"/>
              </a:ext>
            </a:extLst>
          </p:cNvPr>
          <p:cNvSpPr/>
          <p:nvPr/>
        </p:nvSpPr>
        <p:spPr>
          <a:xfrm>
            <a:off x="6458423" y="4945535"/>
            <a:ext cx="4069451" cy="662682"/>
          </a:xfrm>
          <a:prstGeom prst="rect">
            <a:avLst/>
          </a:prstGeom>
        </p:spPr>
        <p:txBody>
          <a:bodyPr wrap="square">
            <a:spAutoFit/>
          </a:bodyPr>
          <a:lstStyle/>
          <a:p>
            <a:pPr algn="ctr">
              <a:lnSpc>
                <a:spcPct val="150000"/>
              </a:lnSpc>
            </a:pPr>
            <a:r>
              <a:rPr lang="en-US" altLang="zh-CN" sz="2800" dirty="0">
                <a:solidFill>
                  <a:srgbClr val="374154"/>
                </a:solidFill>
                <a:latin typeface="Gill Sans MT" panose="020B0502020104020203" pitchFamily="34" charset="0"/>
              </a:rPr>
              <a:t>Polyhedral</a:t>
            </a:r>
            <a:endParaRPr lang="zh-CN" altLang="en-US" sz="2800" dirty="0">
              <a:solidFill>
                <a:srgbClr val="374154"/>
              </a:solidFill>
              <a:latin typeface="Gill Sans MT" panose="020B0502020104020203" pitchFamily="34" charset="0"/>
              <a:ea typeface="+mj-ea"/>
            </a:endParaRPr>
          </a:p>
        </p:txBody>
      </p:sp>
      <p:sp>
        <p:nvSpPr>
          <p:cNvPr id="10" name="矩形 9">
            <a:extLst>
              <a:ext uri="{FF2B5EF4-FFF2-40B4-BE49-F238E27FC236}">
                <a16:creationId xmlns:a16="http://schemas.microsoft.com/office/drawing/2014/main" id="{2535ACD9-4E3E-D146-B723-ED512AC5DA3D}"/>
              </a:ext>
            </a:extLst>
          </p:cNvPr>
          <p:cNvSpPr/>
          <p:nvPr/>
        </p:nvSpPr>
        <p:spPr>
          <a:xfrm>
            <a:off x="5941143" y="4301830"/>
            <a:ext cx="5472813" cy="499689"/>
          </a:xfrm>
          <a:prstGeom prst="rect">
            <a:avLst/>
          </a:prstGeom>
        </p:spPr>
        <p:txBody>
          <a:bodyPr wrap="square">
            <a:spAutoFit/>
          </a:bodyPr>
          <a:lstStyle/>
          <a:p>
            <a:pPr>
              <a:lnSpc>
                <a:spcPct val="150000"/>
              </a:lnSpc>
            </a:pPr>
            <a:r>
              <a:rPr lang="en-US" altLang="zh-CN" sz="2000" dirty="0">
                <a:solidFill>
                  <a:srgbClr val="374154"/>
                </a:solidFill>
                <a:latin typeface="Gill Sans MT" panose="020B0502020104020203" pitchFamily="34" charset="0"/>
                <a:ea typeface="+mj-ea"/>
              </a:rPr>
              <a:t>2</a:t>
            </a:r>
            <a:r>
              <a:rPr lang="zh-CN" altLang="en-US" sz="2000" dirty="0">
                <a:solidFill>
                  <a:srgbClr val="374154"/>
                </a:solidFill>
                <a:latin typeface="Gill Sans MT" panose="020B0502020104020203" pitchFamily="34" charset="0"/>
                <a:ea typeface="+mj-ea"/>
              </a:rPr>
              <a:t>）算子计算加速正在用编译技术来解决</a:t>
            </a:r>
          </a:p>
        </p:txBody>
      </p:sp>
    </p:spTree>
    <p:extLst>
      <p:ext uri="{BB962C8B-B14F-4D97-AF65-F5344CB8AC3E}">
        <p14:creationId xmlns:p14="http://schemas.microsoft.com/office/powerpoint/2010/main" val="1565588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5" name="内容占位符 2">
            <a:extLst>
              <a:ext uri="{FF2B5EF4-FFF2-40B4-BE49-F238E27FC236}">
                <a16:creationId xmlns:a16="http://schemas.microsoft.com/office/drawing/2014/main" id="{3CF00009-9A0B-FE42-A068-F4907FEE972D}"/>
              </a:ext>
            </a:extLst>
          </p:cNvPr>
          <p:cNvSpPr>
            <a:spLocks noGrp="1"/>
          </p:cNvSpPr>
          <p:nvPr/>
        </p:nvSpPr>
        <p:spPr>
          <a:xfrm>
            <a:off x="616646" y="1484784"/>
            <a:ext cx="5337720"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编译器后端优化</a:t>
            </a:r>
            <a:endParaRPr lang="en-US" altLang="zh-CN" sz="3200" b="1"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后端优化概念</a:t>
            </a:r>
            <a:endParaRPr lang="en-US" altLang="zh-CN" sz="2800"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算子执行与调度</a:t>
            </a:r>
            <a:endParaRPr lang="en-US" altLang="zh-CN" sz="2800"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算子循环优化</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Auto-Tuning</a:t>
            </a:r>
          </a:p>
          <a:p>
            <a:pPr lvl="1"/>
            <a:r>
              <a:rPr lang="en-US" altLang="zh-CN" sz="2800" dirty="0">
                <a:solidFill>
                  <a:srgbClr val="374154"/>
                </a:solidFill>
                <a:latin typeface="Gill Sans MT" panose="020B0502020104020203" pitchFamily="34" charset="0"/>
              </a:rPr>
              <a:t>Polyhedral</a:t>
            </a: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0956D0-84BE-3043-85C7-BDCCA2CB7AFD}"/>
              </a:ext>
            </a:extLst>
          </p:cNvPr>
          <p:cNvSpPr>
            <a:spLocks noGrp="1"/>
          </p:cNvSpPr>
          <p:nvPr>
            <p:ph type="title"/>
          </p:nvPr>
        </p:nvSpPr>
        <p:spPr/>
        <p:txBody>
          <a:bodyPr/>
          <a:lstStyle/>
          <a:p>
            <a:r>
              <a:rPr lang="en-US" altLang="zh-CN" dirty="0"/>
              <a:t>Where</a:t>
            </a:r>
            <a:r>
              <a:rPr lang="zh-CN" altLang="en-US" dirty="0"/>
              <a:t> </a:t>
            </a:r>
            <a:r>
              <a:rPr lang="en-US" altLang="zh-CN" dirty="0"/>
              <a:t>are</a:t>
            </a:r>
            <a:r>
              <a:rPr lang="zh-CN" altLang="en-US" dirty="0"/>
              <a:t> </a:t>
            </a:r>
            <a:r>
              <a:rPr lang="en-US" altLang="zh-CN" dirty="0"/>
              <a:t>we</a:t>
            </a:r>
            <a:r>
              <a:rPr lang="zh-CN" altLang="en-US" dirty="0"/>
              <a:t>？</a:t>
            </a:r>
          </a:p>
        </p:txBody>
      </p:sp>
      <p:pic>
        <p:nvPicPr>
          <p:cNvPr id="3" name="图片 2">
            <a:extLst>
              <a:ext uri="{FF2B5EF4-FFF2-40B4-BE49-F238E27FC236}">
                <a16:creationId xmlns:a16="http://schemas.microsoft.com/office/drawing/2014/main" id="{6F1AAE4B-FD30-1C4E-8728-075D623A1F4E}"/>
              </a:ext>
            </a:extLst>
          </p:cNvPr>
          <p:cNvPicPr>
            <a:picLocks noChangeAspect="1"/>
          </p:cNvPicPr>
          <p:nvPr/>
        </p:nvPicPr>
        <p:blipFill>
          <a:blip r:embed="rId2"/>
          <a:stretch>
            <a:fillRect/>
          </a:stretch>
        </p:blipFill>
        <p:spPr>
          <a:xfrm>
            <a:off x="769789" y="974165"/>
            <a:ext cx="9093739" cy="5676408"/>
          </a:xfrm>
          <a:prstGeom prst="rect">
            <a:avLst/>
          </a:prstGeom>
        </p:spPr>
      </p:pic>
    </p:spTree>
    <p:extLst>
      <p:ext uri="{BB962C8B-B14F-4D97-AF65-F5344CB8AC3E}">
        <p14:creationId xmlns:p14="http://schemas.microsoft.com/office/powerpoint/2010/main" val="628848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365D0A-766F-2A42-A7D4-7240B7279EF2}"/>
              </a:ext>
            </a:extLst>
          </p:cNvPr>
          <p:cNvSpPr>
            <a:spLocks noGrp="1"/>
          </p:cNvSpPr>
          <p:nvPr>
            <p:ph type="title"/>
          </p:nvPr>
        </p:nvSpPr>
        <p:spPr/>
        <p:txBody>
          <a:bodyPr/>
          <a:lstStyle/>
          <a:p>
            <a:r>
              <a:rPr kumimoji="1" lang="zh-CN" altLang="en-US" dirty="0"/>
              <a:t>后端优化与前端优化的区别</a:t>
            </a:r>
          </a:p>
        </p:txBody>
      </p:sp>
      <p:sp>
        <p:nvSpPr>
          <p:cNvPr id="5" name="内容占位符 4">
            <a:extLst>
              <a:ext uri="{FF2B5EF4-FFF2-40B4-BE49-F238E27FC236}">
                <a16:creationId xmlns:a16="http://schemas.microsoft.com/office/drawing/2014/main" id="{A034A40B-497A-5A45-880B-25657EA10ED2}"/>
              </a:ext>
            </a:extLst>
          </p:cNvPr>
          <p:cNvSpPr>
            <a:spLocks noGrp="1"/>
          </p:cNvSpPr>
          <p:nvPr>
            <p:ph sz="half" idx="1"/>
          </p:nvPr>
        </p:nvSpPr>
        <p:spPr>
          <a:xfrm>
            <a:off x="623635" y="1268760"/>
            <a:ext cx="10963473" cy="1944216"/>
          </a:xfrm>
        </p:spPr>
        <p:txBody>
          <a:bodyPr/>
          <a:lstStyle/>
          <a:p>
            <a:pPr eaLnBrk="1" latinLnBrk="1" hangingPunct="1">
              <a:lnSpc>
                <a:spcPct val="150000"/>
              </a:lnSpc>
            </a:pPr>
            <a:r>
              <a:rPr lang="zh-CN" altLang="en-US" b="1" dirty="0">
                <a:latin typeface="Gill Sans MT" panose="020B0502020104020203" pitchFamily="34" charset="0"/>
              </a:rPr>
              <a:t>前端优化：</a:t>
            </a:r>
            <a:r>
              <a:rPr lang="zh-CN" altLang="en-US" dirty="0">
                <a:latin typeface="Gill Sans MT" panose="020B0502020104020203" pitchFamily="34" charset="0"/>
              </a:rPr>
              <a:t>输入计算图，关注计算图整体拓扑结构，而不关心算子的具体实现。在 </a:t>
            </a:r>
            <a:r>
              <a:rPr lang="en-US" altLang="zh-CN" dirty="0">
                <a:latin typeface="Gill Sans MT" panose="020B0502020104020203" pitchFamily="34" charset="0"/>
              </a:rPr>
              <a:t>AI</a:t>
            </a:r>
            <a:r>
              <a:rPr lang="zh-CN" altLang="en-US" dirty="0">
                <a:latin typeface="Gill Sans MT" panose="020B0502020104020203" pitchFamily="34" charset="0"/>
              </a:rPr>
              <a:t> 编译器的前端优化，对算子节点进行融合、消除、化简等操作，使计算图的计算和存储开销最小。</a:t>
            </a:r>
            <a:endParaRPr lang="en-US" altLang="zh-CN" dirty="0">
              <a:latin typeface="Gill Sans MT" panose="020B0502020104020203" pitchFamily="34" charset="0"/>
            </a:endParaRPr>
          </a:p>
          <a:p>
            <a:pPr eaLnBrk="1" latinLnBrk="1" hangingPunct="1">
              <a:lnSpc>
                <a:spcPct val="150000"/>
              </a:lnSpc>
            </a:pPr>
            <a:r>
              <a:rPr lang="zh-CN" altLang="en-US" b="1" dirty="0">
                <a:latin typeface="Gill Sans MT" panose="020B0502020104020203" pitchFamily="34" charset="0"/>
              </a:rPr>
              <a:t>后端优化：</a:t>
            </a:r>
            <a:r>
              <a:rPr lang="zh-CN" altLang="en-US" dirty="0">
                <a:latin typeface="Gill Sans MT" panose="020B0502020104020203" pitchFamily="34" charset="0"/>
              </a:rPr>
              <a:t>关注算子节点的内部具体实现，针对具体实现使得性能达到最优。重点关心节点的输入，输出，内存循环方式和计算的逻辑。</a:t>
            </a:r>
          </a:p>
        </p:txBody>
      </p:sp>
      <p:pic>
        <p:nvPicPr>
          <p:cNvPr id="7" name="图片 6">
            <a:extLst>
              <a:ext uri="{FF2B5EF4-FFF2-40B4-BE49-F238E27FC236}">
                <a16:creationId xmlns:a16="http://schemas.microsoft.com/office/drawing/2014/main" id="{AEF09876-7A92-044D-91F2-8CBFECB01D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841" y="3284984"/>
            <a:ext cx="9721080" cy="2966445"/>
          </a:xfrm>
          <a:prstGeom prst="rect">
            <a:avLst/>
          </a:prstGeom>
        </p:spPr>
      </p:pic>
    </p:spTree>
    <p:extLst>
      <p:ext uri="{BB962C8B-B14F-4D97-AF65-F5344CB8AC3E}">
        <p14:creationId xmlns:p14="http://schemas.microsoft.com/office/powerpoint/2010/main" val="2771201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365D0A-766F-2A42-A7D4-7240B7279EF2}"/>
              </a:ext>
            </a:extLst>
          </p:cNvPr>
          <p:cNvSpPr>
            <a:spLocks noGrp="1"/>
          </p:cNvSpPr>
          <p:nvPr>
            <p:ph type="title"/>
          </p:nvPr>
        </p:nvSpPr>
        <p:spPr/>
        <p:txBody>
          <a:bodyPr/>
          <a:lstStyle/>
          <a:p>
            <a:r>
              <a:rPr kumimoji="1" lang="zh-CN" altLang="en-US" dirty="0"/>
              <a:t>后端优化与前端优化的区别</a:t>
            </a:r>
          </a:p>
        </p:txBody>
      </p:sp>
      <p:sp>
        <p:nvSpPr>
          <p:cNvPr id="5" name="内容占位符 4">
            <a:extLst>
              <a:ext uri="{FF2B5EF4-FFF2-40B4-BE49-F238E27FC236}">
                <a16:creationId xmlns:a16="http://schemas.microsoft.com/office/drawing/2014/main" id="{A034A40B-497A-5A45-880B-25657EA10ED2}"/>
              </a:ext>
            </a:extLst>
          </p:cNvPr>
          <p:cNvSpPr>
            <a:spLocks noGrp="1"/>
          </p:cNvSpPr>
          <p:nvPr>
            <p:ph sz="half" idx="1"/>
          </p:nvPr>
        </p:nvSpPr>
        <p:spPr>
          <a:xfrm>
            <a:off x="623635" y="1268760"/>
            <a:ext cx="10963473" cy="1944216"/>
          </a:xfrm>
        </p:spPr>
        <p:txBody>
          <a:bodyPr/>
          <a:lstStyle/>
          <a:p>
            <a:pPr eaLnBrk="1" latinLnBrk="1" hangingPunct="1">
              <a:lnSpc>
                <a:spcPct val="150000"/>
              </a:lnSpc>
            </a:pPr>
            <a:r>
              <a:rPr lang="zh-CN" altLang="en-US" b="1" dirty="0">
                <a:latin typeface="Gill Sans MT" panose="020B0502020104020203" pitchFamily="34" charset="0"/>
              </a:rPr>
              <a:t>后端优化：</a:t>
            </a:r>
            <a:r>
              <a:rPr lang="zh-CN" altLang="en-US" dirty="0">
                <a:latin typeface="Gill Sans MT" panose="020B0502020104020203" pitchFamily="34" charset="0"/>
              </a:rPr>
              <a:t>关注算子节点的内部具体实现，针对具体实现使得性能达到最优。重点关心节点的输入，输出，内存循环方式和计算的逻辑。</a:t>
            </a:r>
          </a:p>
        </p:txBody>
      </p:sp>
      <p:pic>
        <p:nvPicPr>
          <p:cNvPr id="4" name="图片 3">
            <a:extLst>
              <a:ext uri="{FF2B5EF4-FFF2-40B4-BE49-F238E27FC236}">
                <a16:creationId xmlns:a16="http://schemas.microsoft.com/office/drawing/2014/main" id="{B1903E7B-415E-834E-A596-61AD38BBFD1D}"/>
              </a:ext>
            </a:extLst>
          </p:cNvPr>
          <p:cNvPicPr>
            <a:picLocks noChangeAspect="1"/>
          </p:cNvPicPr>
          <p:nvPr/>
        </p:nvPicPr>
        <p:blipFill>
          <a:blip r:embed="rId2"/>
          <a:stretch>
            <a:fillRect/>
          </a:stretch>
        </p:blipFill>
        <p:spPr>
          <a:xfrm>
            <a:off x="4082157" y="2460423"/>
            <a:ext cx="7228358" cy="3497250"/>
          </a:xfrm>
          <a:prstGeom prst="rect">
            <a:avLst/>
          </a:prstGeom>
        </p:spPr>
      </p:pic>
      <p:pic>
        <p:nvPicPr>
          <p:cNvPr id="7" name="图片 6">
            <a:extLst>
              <a:ext uri="{FF2B5EF4-FFF2-40B4-BE49-F238E27FC236}">
                <a16:creationId xmlns:a16="http://schemas.microsoft.com/office/drawing/2014/main" id="{14EE39EA-5048-6A4A-B7D6-22924B289765}"/>
              </a:ext>
            </a:extLst>
          </p:cNvPr>
          <p:cNvPicPr>
            <a:picLocks noChangeAspect="1"/>
          </p:cNvPicPr>
          <p:nvPr/>
        </p:nvPicPr>
        <p:blipFill>
          <a:blip r:embed="rId3"/>
          <a:stretch>
            <a:fillRect/>
          </a:stretch>
        </p:blipFill>
        <p:spPr>
          <a:xfrm>
            <a:off x="1129829" y="2460423"/>
            <a:ext cx="989859" cy="3718007"/>
          </a:xfrm>
          <a:prstGeom prst="rect">
            <a:avLst/>
          </a:prstGeom>
        </p:spPr>
      </p:pic>
      <p:cxnSp>
        <p:nvCxnSpPr>
          <p:cNvPr id="8" name="直线箭头连接符 7">
            <a:extLst>
              <a:ext uri="{FF2B5EF4-FFF2-40B4-BE49-F238E27FC236}">
                <a16:creationId xmlns:a16="http://schemas.microsoft.com/office/drawing/2014/main" id="{C47FE311-8538-CF4D-8CEC-543C661FBB30}"/>
              </a:ext>
            </a:extLst>
          </p:cNvPr>
          <p:cNvCxnSpPr>
            <a:cxnSpLocks/>
          </p:cNvCxnSpPr>
          <p:nvPr/>
        </p:nvCxnSpPr>
        <p:spPr bwMode="auto">
          <a:xfrm>
            <a:off x="2344838" y="3284984"/>
            <a:ext cx="1593303" cy="0"/>
          </a:xfrm>
          <a:prstGeom prst="straightConnector1">
            <a:avLst/>
          </a:prstGeom>
          <a:noFill/>
          <a:ln w="28575" cap="flat" cmpd="sng" algn="ctr">
            <a:solidFill>
              <a:srgbClr val="374154"/>
            </a:solidFill>
            <a:prstDash val="solid"/>
            <a:round/>
            <a:headEnd type="none" w="med" len="med"/>
            <a:tailEnd type="triangle"/>
          </a:ln>
          <a:effectLst/>
        </p:spPr>
      </p:cxnSp>
    </p:spTree>
    <p:extLst>
      <p:ext uri="{BB962C8B-B14F-4D97-AF65-F5344CB8AC3E}">
        <p14:creationId xmlns:p14="http://schemas.microsoft.com/office/powerpoint/2010/main" val="1805838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365D0A-766F-2A42-A7D4-7240B7279EF2}"/>
              </a:ext>
            </a:extLst>
          </p:cNvPr>
          <p:cNvSpPr>
            <a:spLocks noGrp="1"/>
          </p:cNvSpPr>
          <p:nvPr>
            <p:ph type="title"/>
          </p:nvPr>
        </p:nvSpPr>
        <p:spPr/>
        <p:txBody>
          <a:bodyPr/>
          <a:lstStyle/>
          <a:p>
            <a:r>
              <a:rPr kumimoji="1" lang="en-US" altLang="zh-CN" dirty="0"/>
              <a:t>AI</a:t>
            </a:r>
            <a:r>
              <a:rPr kumimoji="1" lang="zh-CN" altLang="en-US" dirty="0"/>
              <a:t> 编译器后端部分</a:t>
            </a:r>
          </a:p>
        </p:txBody>
      </p:sp>
      <p:sp>
        <p:nvSpPr>
          <p:cNvPr id="5" name="内容占位符 4">
            <a:extLst>
              <a:ext uri="{FF2B5EF4-FFF2-40B4-BE49-F238E27FC236}">
                <a16:creationId xmlns:a16="http://schemas.microsoft.com/office/drawing/2014/main" id="{A034A40B-497A-5A45-880B-25657EA10ED2}"/>
              </a:ext>
            </a:extLst>
          </p:cNvPr>
          <p:cNvSpPr>
            <a:spLocks noGrp="1"/>
          </p:cNvSpPr>
          <p:nvPr>
            <p:ph sz="half" idx="1"/>
          </p:nvPr>
        </p:nvSpPr>
        <p:spPr>
          <a:xfrm>
            <a:off x="623635" y="1268760"/>
            <a:ext cx="10963473" cy="1944216"/>
          </a:xfrm>
        </p:spPr>
        <p:txBody>
          <a:bodyPr/>
          <a:lstStyle/>
          <a:p>
            <a:pPr marL="0" indent="0" algn="ctr" eaLnBrk="1" latinLnBrk="1" hangingPunct="1">
              <a:lnSpc>
                <a:spcPct val="150000"/>
              </a:lnSpc>
              <a:buNone/>
            </a:pPr>
            <a:r>
              <a:rPr lang="en-US" altLang="zh-CN" dirty="0">
                <a:latin typeface="Gill Sans MT" panose="020B0502020104020203" pitchFamily="34" charset="0"/>
              </a:rPr>
              <a:t>1</a:t>
            </a:r>
            <a:r>
              <a:rPr lang="zh-CN" altLang="en-US" dirty="0">
                <a:latin typeface="Gill Sans MT" panose="020B0502020104020203" pitchFamily="34" charset="0"/>
              </a:rPr>
              <a:t>）生成低级</a:t>
            </a:r>
            <a:r>
              <a:rPr lang="en-US" altLang="zh-CN" dirty="0">
                <a:latin typeface="Gill Sans MT" panose="020B0502020104020203" pitchFamily="34" charset="0"/>
              </a:rPr>
              <a:t>IR</a:t>
            </a:r>
            <a:r>
              <a:rPr lang="zh-CN" altLang="en-US" dirty="0">
                <a:latin typeface="Gill Sans MT" panose="020B0502020104020203" pitchFamily="34" charset="0"/>
              </a:rPr>
              <a:t>；</a:t>
            </a:r>
            <a:r>
              <a:rPr lang="en-US" altLang="zh-CN" dirty="0">
                <a:latin typeface="Gill Sans MT" panose="020B0502020104020203" pitchFamily="34" charset="0"/>
              </a:rPr>
              <a:t>2</a:t>
            </a:r>
            <a:r>
              <a:rPr lang="zh-CN" altLang="en-US" dirty="0">
                <a:latin typeface="Gill Sans MT" panose="020B0502020104020203" pitchFamily="34" charset="0"/>
              </a:rPr>
              <a:t>）后端优化；</a:t>
            </a:r>
            <a:r>
              <a:rPr lang="en-US" altLang="zh-CN" dirty="0">
                <a:latin typeface="Gill Sans MT" panose="020B0502020104020203" pitchFamily="34" charset="0"/>
              </a:rPr>
              <a:t>3</a:t>
            </a:r>
            <a:r>
              <a:rPr lang="zh-CN" altLang="en-US" dirty="0">
                <a:latin typeface="Gill Sans MT" panose="020B0502020104020203" pitchFamily="34" charset="0"/>
              </a:rPr>
              <a:t>）代码生成</a:t>
            </a:r>
          </a:p>
        </p:txBody>
      </p:sp>
      <p:pic>
        <p:nvPicPr>
          <p:cNvPr id="4" name="图片 3">
            <a:extLst>
              <a:ext uri="{FF2B5EF4-FFF2-40B4-BE49-F238E27FC236}">
                <a16:creationId xmlns:a16="http://schemas.microsoft.com/office/drawing/2014/main" id="{EA8917A5-36BE-5748-A20C-A78379E50DA3}"/>
              </a:ext>
            </a:extLst>
          </p:cNvPr>
          <p:cNvPicPr>
            <a:picLocks noChangeAspect="1"/>
          </p:cNvPicPr>
          <p:nvPr/>
        </p:nvPicPr>
        <p:blipFill>
          <a:blip r:embed="rId2"/>
          <a:stretch>
            <a:fillRect/>
          </a:stretch>
        </p:blipFill>
        <p:spPr>
          <a:xfrm>
            <a:off x="1533371" y="2242496"/>
            <a:ext cx="9144000" cy="3708400"/>
          </a:xfrm>
          <a:prstGeom prst="rect">
            <a:avLst/>
          </a:prstGeom>
        </p:spPr>
      </p:pic>
    </p:spTree>
    <p:extLst>
      <p:ext uri="{BB962C8B-B14F-4D97-AF65-F5344CB8AC3E}">
        <p14:creationId xmlns:p14="http://schemas.microsoft.com/office/powerpoint/2010/main" val="380300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365D0A-766F-2A42-A7D4-7240B7279EF2}"/>
              </a:ext>
            </a:extLst>
          </p:cNvPr>
          <p:cNvSpPr>
            <a:spLocks noGrp="1"/>
          </p:cNvSpPr>
          <p:nvPr>
            <p:ph type="title"/>
          </p:nvPr>
        </p:nvSpPr>
        <p:spPr/>
        <p:txBody>
          <a:bodyPr/>
          <a:lstStyle/>
          <a:p>
            <a:r>
              <a:rPr kumimoji="1" lang="en-US" altLang="zh-CN" dirty="0"/>
              <a:t>AI</a:t>
            </a:r>
            <a:r>
              <a:rPr kumimoji="1" lang="zh-CN" altLang="en-US" dirty="0"/>
              <a:t> 编译器后端：</a:t>
            </a:r>
            <a:r>
              <a:rPr lang="zh-CN" altLang="en-US" dirty="0"/>
              <a:t>生成低级</a:t>
            </a:r>
            <a:r>
              <a:rPr lang="en-US" altLang="zh-CN" dirty="0"/>
              <a:t>IR</a:t>
            </a:r>
            <a:endParaRPr kumimoji="1" lang="zh-CN" altLang="en-US" dirty="0"/>
          </a:p>
        </p:txBody>
      </p:sp>
      <p:sp>
        <p:nvSpPr>
          <p:cNvPr id="5" name="内容占位符 4">
            <a:extLst>
              <a:ext uri="{FF2B5EF4-FFF2-40B4-BE49-F238E27FC236}">
                <a16:creationId xmlns:a16="http://schemas.microsoft.com/office/drawing/2014/main" id="{A034A40B-497A-5A45-880B-25657EA10ED2}"/>
              </a:ext>
            </a:extLst>
          </p:cNvPr>
          <p:cNvSpPr>
            <a:spLocks noGrp="1"/>
          </p:cNvSpPr>
          <p:nvPr>
            <p:ph sz="half" idx="1"/>
          </p:nvPr>
        </p:nvSpPr>
        <p:spPr>
          <a:xfrm>
            <a:off x="623635" y="1268760"/>
            <a:ext cx="10963473" cy="1944216"/>
          </a:xfrm>
        </p:spPr>
        <p:txBody>
          <a:bodyPr/>
          <a:lstStyle/>
          <a:p>
            <a:pPr eaLnBrk="1" latinLnBrk="1" hangingPunct="1">
              <a:lnSpc>
                <a:spcPct val="150000"/>
              </a:lnSpc>
            </a:pPr>
            <a:r>
              <a:rPr lang="en-US" altLang="zh-CN" dirty="0">
                <a:latin typeface="Gill Sans MT" panose="020B0502020104020203" pitchFamily="34" charset="0"/>
              </a:rPr>
              <a:t>1</a:t>
            </a:r>
            <a:r>
              <a:rPr lang="zh-CN" altLang="en-US" dirty="0">
                <a:latin typeface="Gill Sans MT" panose="020B0502020104020203" pitchFamily="34" charset="0"/>
              </a:rPr>
              <a:t>）生成低级</a:t>
            </a:r>
            <a:r>
              <a:rPr lang="en-US" altLang="zh-CN" dirty="0">
                <a:latin typeface="Gill Sans MT" panose="020B0502020104020203" pitchFamily="34" charset="0"/>
              </a:rPr>
              <a:t>IR</a:t>
            </a:r>
            <a:r>
              <a:rPr lang="zh-CN" altLang="en-US" dirty="0">
                <a:latin typeface="Gill Sans MT" panose="020B0502020104020203" pitchFamily="34" charset="0"/>
              </a:rPr>
              <a:t>：不同 </a:t>
            </a:r>
            <a:r>
              <a:rPr lang="en-US" altLang="zh-CN" dirty="0">
                <a:latin typeface="Gill Sans MT" panose="020B0502020104020203" pitchFamily="34" charset="0"/>
              </a:rPr>
              <a:t>AI</a:t>
            </a:r>
            <a:r>
              <a:rPr lang="zh-CN" altLang="en-US" dirty="0">
                <a:latin typeface="Gill Sans MT" panose="020B0502020104020203" pitchFamily="34" charset="0"/>
              </a:rPr>
              <a:t> 编译器内部低级 </a:t>
            </a:r>
            <a:r>
              <a:rPr lang="en-US" altLang="zh-CN" dirty="0">
                <a:latin typeface="Gill Sans MT" panose="020B0502020104020203" pitchFamily="34" charset="0"/>
              </a:rPr>
              <a:t>IR</a:t>
            </a:r>
            <a:r>
              <a:rPr lang="zh-CN" altLang="en-US" dirty="0">
                <a:latin typeface="Gill Sans MT" panose="020B0502020104020203" pitchFamily="34" charset="0"/>
              </a:rPr>
              <a:t> 形式和定义不同，但是对于同一算子，算法的原理实质相同。对于每个具体的算子，需要用</a:t>
            </a:r>
            <a:r>
              <a:rPr lang="en-US" altLang="zh-CN" dirty="0">
                <a:latin typeface="Gill Sans MT" panose="020B0502020104020203" pitchFamily="34" charset="0"/>
              </a:rPr>
              <a:t>AI</a:t>
            </a:r>
            <a:r>
              <a:rPr lang="zh-CN" altLang="en-US" dirty="0">
                <a:latin typeface="Gill Sans MT" panose="020B0502020104020203" pitchFamily="34" charset="0"/>
              </a:rPr>
              <a:t>编译器底层的接口来定义算法，再由编译器来生成内部的低级</a:t>
            </a:r>
            <a:r>
              <a:rPr lang="en-US" altLang="zh-CN" dirty="0">
                <a:latin typeface="Gill Sans MT" panose="020B0502020104020203" pitchFamily="34" charset="0"/>
              </a:rPr>
              <a:t>IR</a:t>
            </a:r>
            <a:r>
              <a:rPr lang="zh-CN" altLang="en-US" dirty="0">
                <a:latin typeface="Gill Sans MT" panose="020B0502020104020203" pitchFamily="34" charset="0"/>
              </a:rPr>
              <a:t>。</a:t>
            </a:r>
          </a:p>
        </p:txBody>
      </p:sp>
      <p:pic>
        <p:nvPicPr>
          <p:cNvPr id="3" name="图片 2">
            <a:extLst>
              <a:ext uri="{FF2B5EF4-FFF2-40B4-BE49-F238E27FC236}">
                <a16:creationId xmlns:a16="http://schemas.microsoft.com/office/drawing/2014/main" id="{D7E27FD0-18C0-344D-9F6D-A105BEF5241C}"/>
              </a:ext>
            </a:extLst>
          </p:cNvPr>
          <p:cNvPicPr>
            <a:picLocks noChangeAspect="1"/>
          </p:cNvPicPr>
          <p:nvPr/>
        </p:nvPicPr>
        <p:blipFill rotWithShape="1">
          <a:blip r:embed="rId2"/>
          <a:srcRect b="12339"/>
          <a:stretch/>
        </p:blipFill>
        <p:spPr>
          <a:xfrm>
            <a:off x="1783156" y="2852936"/>
            <a:ext cx="8630449" cy="3325494"/>
          </a:xfrm>
          <a:prstGeom prst="rect">
            <a:avLst/>
          </a:prstGeom>
        </p:spPr>
      </p:pic>
    </p:spTree>
    <p:extLst>
      <p:ext uri="{BB962C8B-B14F-4D97-AF65-F5344CB8AC3E}">
        <p14:creationId xmlns:p14="http://schemas.microsoft.com/office/powerpoint/2010/main" val="2670547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365D0A-766F-2A42-A7D4-7240B7279EF2}"/>
              </a:ext>
            </a:extLst>
          </p:cNvPr>
          <p:cNvSpPr>
            <a:spLocks noGrp="1"/>
          </p:cNvSpPr>
          <p:nvPr>
            <p:ph type="title"/>
          </p:nvPr>
        </p:nvSpPr>
        <p:spPr/>
        <p:txBody>
          <a:bodyPr/>
          <a:lstStyle/>
          <a:p>
            <a:r>
              <a:rPr kumimoji="1" lang="en-US" altLang="zh-CN" dirty="0"/>
              <a:t>AI</a:t>
            </a:r>
            <a:r>
              <a:rPr kumimoji="1" lang="zh-CN" altLang="en-US" dirty="0"/>
              <a:t> 编译器后端：</a:t>
            </a:r>
            <a:r>
              <a:rPr lang="zh-CN" altLang="en-US" dirty="0"/>
              <a:t>后端优化</a:t>
            </a:r>
            <a:endParaRPr kumimoji="1" lang="zh-CN" altLang="en-US" dirty="0"/>
          </a:p>
        </p:txBody>
      </p:sp>
      <p:sp>
        <p:nvSpPr>
          <p:cNvPr id="5" name="内容占位符 4">
            <a:extLst>
              <a:ext uri="{FF2B5EF4-FFF2-40B4-BE49-F238E27FC236}">
                <a16:creationId xmlns:a16="http://schemas.microsoft.com/office/drawing/2014/main" id="{A034A40B-497A-5A45-880B-25657EA10ED2}"/>
              </a:ext>
            </a:extLst>
          </p:cNvPr>
          <p:cNvSpPr>
            <a:spLocks noGrp="1"/>
          </p:cNvSpPr>
          <p:nvPr>
            <p:ph sz="half" idx="1"/>
          </p:nvPr>
        </p:nvSpPr>
        <p:spPr>
          <a:xfrm>
            <a:off x="623635" y="1268760"/>
            <a:ext cx="10963473" cy="1944216"/>
          </a:xfrm>
        </p:spPr>
        <p:txBody>
          <a:bodyPr/>
          <a:lstStyle/>
          <a:p>
            <a:pPr eaLnBrk="1" latinLnBrk="1" hangingPunct="1">
              <a:lnSpc>
                <a:spcPct val="150000"/>
              </a:lnSpc>
            </a:pPr>
            <a:r>
              <a:rPr lang="en-US" altLang="zh-CN" dirty="0">
                <a:latin typeface="Gill Sans MT" panose="020B0502020104020203" pitchFamily="34" charset="0"/>
              </a:rPr>
              <a:t>2</a:t>
            </a:r>
            <a:r>
              <a:rPr lang="zh-CN" altLang="en-US" dirty="0">
                <a:latin typeface="Gill Sans MT" panose="020B0502020104020203" pitchFamily="34" charset="0"/>
              </a:rPr>
              <a:t>）后端优化：针对不同的硬件架构</a:t>
            </a:r>
            <a:r>
              <a:rPr lang="en-US" altLang="zh-CN" dirty="0">
                <a:latin typeface="Gill Sans MT" panose="020B0502020104020203" pitchFamily="34" charset="0"/>
              </a:rPr>
              <a:t>/</a:t>
            </a:r>
            <a:r>
              <a:rPr lang="zh-CN" altLang="en-US" dirty="0">
                <a:latin typeface="Gill Sans MT" panose="020B0502020104020203" pitchFamily="34" charset="0"/>
              </a:rPr>
              <a:t>微架构，不同的算法实现的方式有不同的性能，目的是找到算子的最优实现方式，达到最优性能。同一算子不同形态如</a:t>
            </a:r>
            <a:r>
              <a:rPr lang="en-US" altLang="zh-CN" dirty="0">
                <a:latin typeface="Gill Sans MT" panose="020B0502020104020203" pitchFamily="34" charset="0"/>
              </a:rPr>
              <a:t>Conv1x1</a:t>
            </a:r>
            <a:r>
              <a:rPr lang="zh-CN" altLang="en-US" dirty="0">
                <a:latin typeface="Gill Sans MT" panose="020B0502020104020203" pitchFamily="34" charset="0"/>
              </a:rPr>
              <a:t>、</a:t>
            </a:r>
            <a:r>
              <a:rPr lang="en-US" altLang="zh-CN" dirty="0">
                <a:latin typeface="Gill Sans MT" panose="020B0502020104020203" pitchFamily="34" charset="0"/>
              </a:rPr>
              <a:t> Conv3x3</a:t>
            </a:r>
            <a:r>
              <a:rPr lang="zh-CN" altLang="en-US" dirty="0">
                <a:latin typeface="Gill Sans MT" panose="020B0502020104020203" pitchFamily="34" charset="0"/>
              </a:rPr>
              <a:t>、</a:t>
            </a:r>
            <a:r>
              <a:rPr lang="en-US" altLang="zh-CN" dirty="0">
                <a:latin typeface="Gill Sans MT" panose="020B0502020104020203" pitchFamily="34" charset="0"/>
              </a:rPr>
              <a:t> Conv7x7</a:t>
            </a:r>
            <a:r>
              <a:rPr lang="zh-CN" altLang="en-US" dirty="0">
                <a:latin typeface="Gill Sans MT" panose="020B0502020104020203" pitchFamily="34" charset="0"/>
              </a:rPr>
              <a:t>都会有不同的循环优化方法。</a:t>
            </a:r>
          </a:p>
        </p:txBody>
      </p:sp>
    </p:spTree>
    <p:extLst>
      <p:ext uri="{BB962C8B-B14F-4D97-AF65-F5344CB8AC3E}">
        <p14:creationId xmlns:p14="http://schemas.microsoft.com/office/powerpoint/2010/main" val="2566235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365D0A-766F-2A42-A7D4-7240B7279EF2}"/>
              </a:ext>
            </a:extLst>
          </p:cNvPr>
          <p:cNvSpPr>
            <a:spLocks noGrp="1"/>
          </p:cNvSpPr>
          <p:nvPr>
            <p:ph type="title"/>
          </p:nvPr>
        </p:nvSpPr>
        <p:spPr/>
        <p:txBody>
          <a:bodyPr/>
          <a:lstStyle/>
          <a:p>
            <a:r>
              <a:rPr kumimoji="1" lang="en-US" altLang="zh-CN" dirty="0"/>
              <a:t>AI</a:t>
            </a:r>
            <a:r>
              <a:rPr kumimoji="1" lang="zh-CN" altLang="en-US" dirty="0"/>
              <a:t> 编译器后端：代码生成</a:t>
            </a:r>
          </a:p>
        </p:txBody>
      </p:sp>
      <p:sp>
        <p:nvSpPr>
          <p:cNvPr id="5" name="内容占位符 4">
            <a:extLst>
              <a:ext uri="{FF2B5EF4-FFF2-40B4-BE49-F238E27FC236}">
                <a16:creationId xmlns:a16="http://schemas.microsoft.com/office/drawing/2014/main" id="{A034A40B-497A-5A45-880B-25657EA10ED2}"/>
              </a:ext>
            </a:extLst>
          </p:cNvPr>
          <p:cNvSpPr>
            <a:spLocks noGrp="1"/>
          </p:cNvSpPr>
          <p:nvPr>
            <p:ph sz="half" idx="1"/>
          </p:nvPr>
        </p:nvSpPr>
        <p:spPr>
          <a:xfrm>
            <a:off x="623635" y="1268760"/>
            <a:ext cx="10963473" cy="1944216"/>
          </a:xfrm>
        </p:spPr>
        <p:txBody>
          <a:bodyPr/>
          <a:lstStyle/>
          <a:p>
            <a:pPr eaLnBrk="1" latinLnBrk="1" hangingPunct="1">
              <a:lnSpc>
                <a:spcPct val="150000"/>
              </a:lnSpc>
            </a:pPr>
            <a:r>
              <a:rPr lang="en-US" altLang="zh-CN" dirty="0">
                <a:latin typeface="Gill Sans MT" panose="020B0502020104020203" pitchFamily="34" charset="0"/>
              </a:rPr>
              <a:t>3</a:t>
            </a:r>
            <a:r>
              <a:rPr lang="zh-CN" altLang="en-US" dirty="0">
                <a:latin typeface="Gill Sans MT" panose="020B0502020104020203" pitchFamily="34" charset="0"/>
              </a:rPr>
              <a:t>）代码生成：对优化后的低级 </a:t>
            </a:r>
            <a:r>
              <a:rPr lang="en-US" altLang="zh-CN" dirty="0">
                <a:latin typeface="Gill Sans MT" panose="020B0502020104020203" pitchFamily="34" charset="0"/>
              </a:rPr>
              <a:t>IR</a:t>
            </a:r>
            <a:r>
              <a:rPr lang="zh-CN" altLang="en-US" dirty="0">
                <a:latin typeface="Gill Sans MT" panose="020B0502020104020203" pitchFamily="34" charset="0"/>
              </a:rPr>
              <a:t> 转化为机器指令执行，现阶段最广泛的借助成熟的编译工具来实现，非</a:t>
            </a:r>
            <a:r>
              <a:rPr lang="en-US" altLang="zh-CN" dirty="0">
                <a:latin typeface="Gill Sans MT" panose="020B0502020104020203" pitchFamily="34" charset="0"/>
              </a:rPr>
              <a:t>AI</a:t>
            </a:r>
            <a:r>
              <a:rPr lang="zh-CN" altLang="en-US" dirty="0">
                <a:latin typeface="Gill Sans MT" panose="020B0502020104020203" pitchFamily="34" charset="0"/>
              </a:rPr>
              <a:t> 编译器的核心内容。如把低级</a:t>
            </a:r>
            <a:r>
              <a:rPr lang="en-US" altLang="zh-CN" dirty="0">
                <a:latin typeface="Gill Sans MT" panose="020B0502020104020203" pitchFamily="34" charset="0"/>
              </a:rPr>
              <a:t>IR</a:t>
            </a:r>
            <a:r>
              <a:rPr lang="zh-CN" altLang="en-US" dirty="0">
                <a:latin typeface="Gill Sans MT" panose="020B0502020104020203" pitchFamily="34" charset="0"/>
              </a:rPr>
              <a:t> 转化成为 </a:t>
            </a:r>
            <a:r>
              <a:rPr lang="en-US" altLang="zh-CN" dirty="0">
                <a:latin typeface="Gill Sans MT" panose="020B0502020104020203" pitchFamily="34" charset="0"/>
              </a:rPr>
              <a:t>LLVM</a:t>
            </a:r>
            <a:r>
              <a:rPr lang="zh-CN" altLang="en-US" dirty="0">
                <a:latin typeface="Gill Sans MT" panose="020B0502020104020203" pitchFamily="34" charset="0"/>
              </a:rPr>
              <a:t>、</a:t>
            </a:r>
            <a:r>
              <a:rPr lang="en-US" altLang="zh-CN" dirty="0">
                <a:latin typeface="Gill Sans MT" panose="020B0502020104020203" pitchFamily="34" charset="0"/>
              </a:rPr>
              <a:t>NVCC</a:t>
            </a:r>
            <a:r>
              <a:rPr lang="zh-CN" altLang="en-US" dirty="0">
                <a:latin typeface="Gill Sans MT" panose="020B0502020104020203" pitchFamily="34" charset="0"/>
              </a:rPr>
              <a:t> 等成功编译工具的输入形式，然后调用其生成机器指令。</a:t>
            </a:r>
          </a:p>
        </p:txBody>
      </p:sp>
    </p:spTree>
    <p:extLst>
      <p:ext uri="{BB962C8B-B14F-4D97-AF65-F5344CB8AC3E}">
        <p14:creationId xmlns:p14="http://schemas.microsoft.com/office/powerpoint/2010/main" val="2694293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32983</TotalTime>
  <Words>995</Words>
  <Application>Microsoft Macintosh PowerPoint</Application>
  <PresentationFormat>自定义</PresentationFormat>
  <Paragraphs>64</Paragraphs>
  <Slides>20</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20</vt:i4>
      </vt:variant>
    </vt:vector>
  </HeadingPairs>
  <TitlesOfParts>
    <vt:vector size="39" baseType="lpstr">
      <vt:lpstr>黑体</vt:lpstr>
      <vt:lpstr>华文细黑</vt:lpstr>
      <vt:lpstr>微软雅黑</vt:lpstr>
      <vt:lpstr>微软雅黑</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AI编译器-后端优化</vt:lpstr>
      <vt:lpstr>PowerPoint 演示文稿</vt:lpstr>
      <vt:lpstr>Where are we？</vt:lpstr>
      <vt:lpstr>后端优化与前端优化的区别</vt:lpstr>
      <vt:lpstr>后端优化与前端优化的区别</vt:lpstr>
      <vt:lpstr>AI 编译器后端部分</vt:lpstr>
      <vt:lpstr>AI 编译器后端：生成低级IR</vt:lpstr>
      <vt:lpstr>AI 编译器后端：后端优化</vt:lpstr>
      <vt:lpstr>AI 编译器后端：代码生成</vt:lpstr>
      <vt:lpstr>Question?</vt:lpstr>
      <vt:lpstr>Question?</vt:lpstr>
      <vt:lpstr>算子分类：访存密集型</vt:lpstr>
      <vt:lpstr>算子分类：计算密集型</vt:lpstr>
      <vt:lpstr>算子优化的挑战</vt:lpstr>
      <vt:lpstr>算子库</vt:lpstr>
      <vt:lpstr>PowerPoint 演示文稿</vt:lpstr>
      <vt:lpstr>Question?</vt:lpstr>
      <vt:lpstr>自动化生成</vt:lpstr>
      <vt:lpstr>自动化生成</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5335</cp:revision>
  <dcterms:created xsi:type="dcterms:W3CDTF">2015-01-14T10:38:57Z</dcterms:created>
  <dcterms:modified xsi:type="dcterms:W3CDTF">2022-12-22T13:52:07Z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